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60" r:id="rId6"/>
    <p:sldId id="264" r:id="rId7"/>
    <p:sldId id="270" r:id="rId8"/>
    <p:sldId id="274" r:id="rId9"/>
    <p:sldId id="275" r:id="rId10"/>
    <p:sldId id="276" r:id="rId11"/>
    <p:sldId id="277" r:id="rId12"/>
    <p:sldId id="278" r:id="rId13"/>
    <p:sldId id="273" r:id="rId14"/>
    <p:sldId id="279" r:id="rId15"/>
    <p:sldId id="280" r:id="rId16"/>
    <p:sldId id="281" r:id="rId17"/>
    <p:sldId id="285" r:id="rId18"/>
    <p:sldId id="288" r:id="rId19"/>
    <p:sldId id="289"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77.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 found something complicated on my own, I can't understand it, I can't learn it, and I cried.</a:t>
            </a:r>
            <a:r>
              <a:rPr lang="en-US" altLang="zh-CN"/>
              <a:t>o(╥</a:t>
            </a:r>
            <a:r>
              <a:rPr lang="zh-CN" altLang="en-US"/>
              <a:t>﹏</a:t>
            </a:r>
            <a:r>
              <a:rPr lang="en-US" altLang="zh-CN"/>
              <a:t>╥)o</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8E72F-4550-4EC0-B1CC-BC506B8BD3BF}" type="slidenum">
              <a:rPr lang="zh-CN" altLang="en-US" smtClean="0"/>
            </a:fld>
            <a:endParaRPr lang="zh-CN" altLang="en-US"/>
          </a:p>
        </p:txBody>
      </p:sp>
      <p:grpSp>
        <p:nvGrpSpPr>
          <p:cNvPr id="7" name="组合 6"/>
          <p:cNvGrpSpPr/>
          <p:nvPr userDrawn="1"/>
        </p:nvGrpSpPr>
        <p:grpSpPr>
          <a:xfrm>
            <a:off x="0" y="0"/>
            <a:ext cx="3330470" cy="739776"/>
            <a:chOff x="0" y="0"/>
            <a:chExt cx="3330470" cy="739776"/>
          </a:xfrm>
        </p:grpSpPr>
        <p:grpSp>
          <p:nvGrpSpPr>
            <p:cNvPr id="8" name="组合 7"/>
            <p:cNvGrpSpPr/>
            <p:nvPr userDrawn="1"/>
          </p:nvGrpSpPr>
          <p:grpSpPr>
            <a:xfrm>
              <a:off x="142298" y="65071"/>
              <a:ext cx="1182090" cy="630862"/>
              <a:chOff x="6624541" y="159009"/>
              <a:chExt cx="731216" cy="390238"/>
            </a:xfrm>
          </p:grpSpPr>
          <p:sp>
            <p:nvSpPr>
              <p:cNvPr id="14" name="任意多边形 12"/>
              <p:cNvSpPr/>
              <p:nvPr userDrawn="1"/>
            </p:nvSpPr>
            <p:spPr>
              <a:xfrm>
                <a:off x="6624541" y="159009"/>
                <a:ext cx="731216" cy="390238"/>
              </a:xfrm>
              <a:custGeom>
                <a:avLst/>
                <a:gdLst>
                  <a:gd name="connsiteX0" fmla="*/ 387654 w 731216"/>
                  <a:gd name="connsiteY0" fmla="*/ 0 h 390238"/>
                  <a:gd name="connsiteX1" fmla="*/ 731216 w 731216"/>
                  <a:gd name="connsiteY1" fmla="*/ 0 h 390238"/>
                  <a:gd name="connsiteX2" fmla="*/ 338376 w 731216"/>
                  <a:gd name="connsiteY2" fmla="*/ 390238 h 390238"/>
                  <a:gd name="connsiteX3" fmla="*/ 0 w 731216"/>
                  <a:gd name="connsiteY3" fmla="*/ 390238 h 390238"/>
                </a:gdLst>
                <a:ahLst/>
                <a:cxnLst>
                  <a:cxn ang="0">
                    <a:pos x="connsiteX0" y="connsiteY0"/>
                  </a:cxn>
                  <a:cxn ang="0">
                    <a:pos x="connsiteX1" y="connsiteY1"/>
                  </a:cxn>
                  <a:cxn ang="0">
                    <a:pos x="connsiteX2" y="connsiteY2"/>
                  </a:cxn>
                  <a:cxn ang="0">
                    <a:pos x="connsiteX3" y="connsiteY3"/>
                  </a:cxn>
                </a:cxnLst>
                <a:rect l="l" t="t" r="r" b="b"/>
                <a:pathLst>
                  <a:path w="731216" h="390238">
                    <a:moveTo>
                      <a:pt x="387654" y="0"/>
                    </a:moveTo>
                    <a:lnTo>
                      <a:pt x="731216" y="0"/>
                    </a:lnTo>
                    <a:lnTo>
                      <a:pt x="338376" y="390238"/>
                    </a:lnTo>
                    <a:lnTo>
                      <a:pt x="0" y="39023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sp>
            <p:nvSpPr>
              <p:cNvPr id="15" name="任意多边形 13"/>
              <p:cNvSpPr/>
              <p:nvPr userDrawn="1"/>
            </p:nvSpPr>
            <p:spPr>
              <a:xfrm>
                <a:off x="6624541" y="159009"/>
                <a:ext cx="731216" cy="390238"/>
              </a:xfrm>
              <a:custGeom>
                <a:avLst/>
                <a:gdLst>
                  <a:gd name="connsiteX0" fmla="*/ 387654 w 731216"/>
                  <a:gd name="connsiteY0" fmla="*/ 0 h 390238"/>
                  <a:gd name="connsiteX1" fmla="*/ 731216 w 731216"/>
                  <a:gd name="connsiteY1" fmla="*/ 0 h 390238"/>
                  <a:gd name="connsiteX2" fmla="*/ 338376 w 731216"/>
                  <a:gd name="connsiteY2" fmla="*/ 390238 h 390238"/>
                  <a:gd name="connsiteX3" fmla="*/ 0 w 731216"/>
                  <a:gd name="connsiteY3" fmla="*/ 390238 h 390238"/>
                </a:gdLst>
                <a:ahLst/>
                <a:cxnLst>
                  <a:cxn ang="0">
                    <a:pos x="connsiteX0" y="connsiteY0"/>
                  </a:cxn>
                  <a:cxn ang="0">
                    <a:pos x="connsiteX1" y="connsiteY1"/>
                  </a:cxn>
                  <a:cxn ang="0">
                    <a:pos x="connsiteX2" y="connsiteY2"/>
                  </a:cxn>
                  <a:cxn ang="0">
                    <a:pos x="connsiteX3" y="connsiteY3"/>
                  </a:cxn>
                </a:cxnLst>
                <a:rect l="l" t="t" r="r" b="b"/>
                <a:pathLst>
                  <a:path w="731216" h="390238">
                    <a:moveTo>
                      <a:pt x="387654" y="0"/>
                    </a:moveTo>
                    <a:lnTo>
                      <a:pt x="731216" y="0"/>
                    </a:lnTo>
                    <a:lnTo>
                      <a:pt x="338376" y="390238"/>
                    </a:lnTo>
                    <a:lnTo>
                      <a:pt x="0" y="390238"/>
                    </a:lnTo>
                    <a:close/>
                  </a:path>
                </a:pathLst>
              </a:custGeom>
              <a:gradFill flip="none" rotWithShape="1">
                <a:gsLst>
                  <a:gs pos="29000">
                    <a:schemeClr val="accent1">
                      <a:lumMod val="75000"/>
                    </a:schemeClr>
                  </a:gs>
                  <a:gs pos="57000">
                    <a:schemeClr val="accent1">
                      <a:lumMod val="75000"/>
                      <a:alpha val="0"/>
                    </a:schemeClr>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grpSp>
        <p:sp>
          <p:nvSpPr>
            <p:cNvPr id="9" name="任意多边形 28"/>
            <p:cNvSpPr/>
            <p:nvPr userDrawn="1"/>
          </p:nvSpPr>
          <p:spPr>
            <a:xfrm>
              <a:off x="0" y="1"/>
              <a:ext cx="2975322" cy="739775"/>
            </a:xfrm>
            <a:custGeom>
              <a:avLst/>
              <a:gdLst>
                <a:gd name="connsiteX0" fmla="*/ 0 w 2975322"/>
                <a:gd name="connsiteY0" fmla="*/ 0 h 739775"/>
                <a:gd name="connsiteX1" fmla="*/ 2975322 w 2975322"/>
                <a:gd name="connsiteY1" fmla="*/ 0 h 739775"/>
                <a:gd name="connsiteX2" fmla="*/ 2852807 w 2975322"/>
                <a:gd name="connsiteY2" fmla="*/ 121704 h 739775"/>
                <a:gd name="connsiteX3" fmla="*/ 794910 w 2975322"/>
                <a:gd name="connsiteY3" fmla="*/ 121704 h 739775"/>
                <a:gd name="connsiteX4" fmla="*/ 225889 w 2975322"/>
                <a:gd name="connsiteY4" fmla="*/ 739775 h 739775"/>
                <a:gd name="connsiteX5" fmla="*/ 0 w 2975322"/>
                <a:gd name="connsiteY5" fmla="*/ 739775 h 73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5322" h="739775">
                  <a:moveTo>
                    <a:pt x="0" y="0"/>
                  </a:moveTo>
                  <a:lnTo>
                    <a:pt x="2975322" y="0"/>
                  </a:lnTo>
                  <a:lnTo>
                    <a:pt x="2852807" y="121704"/>
                  </a:lnTo>
                  <a:lnTo>
                    <a:pt x="794910" y="121704"/>
                  </a:lnTo>
                  <a:lnTo>
                    <a:pt x="225889" y="739775"/>
                  </a:lnTo>
                  <a:lnTo>
                    <a:pt x="0" y="7397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cs typeface="Calibri" panose="020F0502020204030204" pitchFamily="34" charset="0"/>
              </a:endParaRPr>
            </a:p>
          </p:txBody>
        </p:sp>
        <p:sp>
          <p:nvSpPr>
            <p:cNvPr id="10" name="直角三角形 9"/>
            <p:cNvSpPr/>
            <p:nvPr userDrawn="1"/>
          </p:nvSpPr>
          <p:spPr>
            <a:xfrm flipV="1">
              <a:off x="0" y="0"/>
              <a:ext cx="388144" cy="388144"/>
            </a:xfrm>
            <a:prstGeom prst="rtTriangle">
              <a:avLst/>
            </a:prstGeom>
            <a:gradFill>
              <a:gsLst>
                <a:gs pos="0">
                  <a:schemeClr val="bg1">
                    <a:alpha val="2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sp>
          <p:nvSpPr>
            <p:cNvPr id="11" name="任意多边形 16"/>
            <p:cNvSpPr/>
            <p:nvPr userDrawn="1"/>
          </p:nvSpPr>
          <p:spPr>
            <a:xfrm>
              <a:off x="2" y="0"/>
              <a:ext cx="606259" cy="252413"/>
            </a:xfrm>
            <a:custGeom>
              <a:avLst/>
              <a:gdLst>
                <a:gd name="connsiteX0" fmla="*/ 0 w 2353883"/>
                <a:gd name="connsiteY0" fmla="*/ 0 h 980028"/>
                <a:gd name="connsiteX1" fmla="*/ 2353883 w 2353883"/>
                <a:gd name="connsiteY1" fmla="*/ 0 h 980028"/>
                <a:gd name="connsiteX2" fmla="*/ 1367320 w 2353883"/>
                <a:gd name="connsiteY2" fmla="*/ 980028 h 980028"/>
                <a:gd name="connsiteX3" fmla="*/ 0 w 2353883"/>
                <a:gd name="connsiteY3" fmla="*/ 980028 h 980028"/>
              </a:gdLst>
              <a:ahLst/>
              <a:cxnLst>
                <a:cxn ang="0">
                  <a:pos x="connsiteX0" y="connsiteY0"/>
                </a:cxn>
                <a:cxn ang="0">
                  <a:pos x="connsiteX1" y="connsiteY1"/>
                </a:cxn>
                <a:cxn ang="0">
                  <a:pos x="connsiteX2" y="connsiteY2"/>
                </a:cxn>
                <a:cxn ang="0">
                  <a:pos x="connsiteX3" y="connsiteY3"/>
                </a:cxn>
              </a:cxnLst>
              <a:rect l="l" t="t" r="r" b="b"/>
              <a:pathLst>
                <a:path w="2353883" h="980028">
                  <a:moveTo>
                    <a:pt x="0" y="0"/>
                  </a:moveTo>
                  <a:lnTo>
                    <a:pt x="2353883" y="0"/>
                  </a:lnTo>
                  <a:lnTo>
                    <a:pt x="1367320" y="980028"/>
                  </a:lnTo>
                  <a:lnTo>
                    <a:pt x="0" y="980028"/>
                  </a:lnTo>
                  <a:close/>
                </a:path>
              </a:pathLst>
            </a:custGeom>
            <a:gradFill>
              <a:gsLst>
                <a:gs pos="0">
                  <a:schemeClr val="bg1">
                    <a:alpha val="2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sp>
          <p:nvSpPr>
            <p:cNvPr id="12" name="任意多边形 17"/>
            <p:cNvSpPr/>
            <p:nvPr userDrawn="1"/>
          </p:nvSpPr>
          <p:spPr>
            <a:xfrm>
              <a:off x="2034063" y="1"/>
              <a:ext cx="1011871" cy="555880"/>
            </a:xfrm>
            <a:custGeom>
              <a:avLst/>
              <a:gdLst>
                <a:gd name="connsiteX0" fmla="*/ 837397 w 1514221"/>
                <a:gd name="connsiteY0" fmla="*/ 0 h 831850"/>
                <a:gd name="connsiteX1" fmla="*/ 1116227 w 1514221"/>
                <a:gd name="connsiteY1" fmla="*/ 0 h 831850"/>
                <a:gd name="connsiteX2" fmla="*/ 1235391 w 1514221"/>
                <a:gd name="connsiteY2" fmla="*/ 0 h 831850"/>
                <a:gd name="connsiteX3" fmla="*/ 1514221 w 1514221"/>
                <a:gd name="connsiteY3" fmla="*/ 0 h 831850"/>
                <a:gd name="connsiteX4" fmla="*/ 676825 w 1514221"/>
                <a:gd name="connsiteY4" fmla="*/ 831850 h 831850"/>
                <a:gd name="connsiteX5" fmla="*/ 397995 w 1514221"/>
                <a:gd name="connsiteY5" fmla="*/ 831850 h 831850"/>
                <a:gd name="connsiteX6" fmla="*/ 278830 w 1514221"/>
                <a:gd name="connsiteY6" fmla="*/ 831850 h 831850"/>
                <a:gd name="connsiteX7" fmla="*/ 0 w 1514221"/>
                <a:gd name="connsiteY7" fmla="*/ 831850 h 83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4221" h="831850">
                  <a:moveTo>
                    <a:pt x="837397" y="0"/>
                  </a:moveTo>
                  <a:lnTo>
                    <a:pt x="1116227" y="0"/>
                  </a:lnTo>
                  <a:lnTo>
                    <a:pt x="1235391" y="0"/>
                  </a:lnTo>
                  <a:lnTo>
                    <a:pt x="1514221" y="0"/>
                  </a:lnTo>
                  <a:lnTo>
                    <a:pt x="676825" y="831850"/>
                  </a:lnTo>
                  <a:lnTo>
                    <a:pt x="397995" y="831850"/>
                  </a:lnTo>
                  <a:lnTo>
                    <a:pt x="278830" y="831850"/>
                  </a:lnTo>
                  <a:lnTo>
                    <a:pt x="0" y="831850"/>
                  </a:lnTo>
                  <a:close/>
                </a:path>
              </a:pathLst>
            </a:custGeom>
            <a:gradFill>
              <a:gsLst>
                <a:gs pos="0">
                  <a:schemeClr val="accent1">
                    <a:alpha val="15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sp>
          <p:nvSpPr>
            <p:cNvPr id="13" name="任意多边形 18"/>
            <p:cNvSpPr/>
            <p:nvPr userDrawn="1"/>
          </p:nvSpPr>
          <p:spPr>
            <a:xfrm>
              <a:off x="2659732" y="1"/>
              <a:ext cx="670738" cy="446886"/>
            </a:xfrm>
            <a:custGeom>
              <a:avLst/>
              <a:gdLst>
                <a:gd name="connsiteX0" fmla="*/ 552910 w 824374"/>
                <a:gd name="connsiteY0" fmla="*/ 0 h 549247"/>
                <a:gd name="connsiteX1" fmla="*/ 824374 w 824374"/>
                <a:gd name="connsiteY1" fmla="*/ 0 h 549247"/>
                <a:gd name="connsiteX2" fmla="*/ 271464 w 824374"/>
                <a:gd name="connsiteY2" fmla="*/ 549247 h 549247"/>
                <a:gd name="connsiteX3" fmla="*/ 0 w 824374"/>
                <a:gd name="connsiteY3" fmla="*/ 549247 h 549247"/>
              </a:gdLst>
              <a:ahLst/>
              <a:cxnLst>
                <a:cxn ang="0">
                  <a:pos x="connsiteX0" y="connsiteY0"/>
                </a:cxn>
                <a:cxn ang="0">
                  <a:pos x="connsiteX1" y="connsiteY1"/>
                </a:cxn>
                <a:cxn ang="0">
                  <a:pos x="connsiteX2" y="connsiteY2"/>
                </a:cxn>
                <a:cxn ang="0">
                  <a:pos x="connsiteX3" y="connsiteY3"/>
                </a:cxn>
              </a:cxnLst>
              <a:rect l="l" t="t" r="r" b="b"/>
              <a:pathLst>
                <a:path w="824374" h="549247">
                  <a:moveTo>
                    <a:pt x="552910" y="0"/>
                  </a:moveTo>
                  <a:lnTo>
                    <a:pt x="824374" y="0"/>
                  </a:lnTo>
                  <a:lnTo>
                    <a:pt x="271464" y="549247"/>
                  </a:lnTo>
                  <a:lnTo>
                    <a:pt x="0" y="549247"/>
                  </a:lnTo>
                  <a:close/>
                </a:path>
              </a:pathLst>
            </a:custGeom>
            <a:gradFill>
              <a:gsLst>
                <a:gs pos="0">
                  <a:schemeClr val="accent1">
                    <a:alpha val="15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latin typeface="Calibri" panose="020F0502020204030204" pitchFamily="34" charset="0"/>
                <a:cs typeface="Calibri" panose="020F0502020204030204" pitchFamily="34" charset="0"/>
              </a:endParaRPr>
            </a:p>
          </p:txBody>
        </p:sp>
      </p:grpSp>
      <p:sp>
        <p:nvSpPr>
          <p:cNvPr id="16" name="Rectangle 6"/>
          <p:cNvSpPr/>
          <p:nvPr userDrawn="1"/>
        </p:nvSpPr>
        <p:spPr>
          <a:xfrm>
            <a:off x="0" y="6492874"/>
            <a:ext cx="12192000" cy="365125"/>
          </a:xfrm>
          <a:prstGeom prst="rect">
            <a:avLst/>
          </a:prstGeom>
          <a:solidFill>
            <a:srgbClr val="003366"/>
          </a:solidFill>
          <a:ln>
            <a:noFill/>
          </a:ln>
        </p:spPr>
        <p:style>
          <a:lnRef idx="0">
            <a:schemeClr val="accent5"/>
          </a:lnRef>
          <a:fillRef idx="3">
            <a:schemeClr val="accent5"/>
          </a:fillRef>
          <a:effectRef idx="3">
            <a:schemeClr val="accent5"/>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lt1"/>
                </a:solidFill>
                <a:effectLst/>
                <a:latin typeface="+mn-lt"/>
                <a:ea typeface="+mn-ea"/>
                <a:cs typeface="+mn-cs"/>
              </a:rPr>
              <a:t>DSAA 6100 Practical Lab Course</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22" name="直接连接符 21"/>
          <p:cNvCxnSpPr/>
          <p:nvPr userDrawn="1">
            <p:custDataLst>
              <p:tags r:id="rId2"/>
            </p:custDataLst>
          </p:nvPr>
        </p:nvCxnSpPr>
        <p:spPr>
          <a:xfrm>
            <a:off x="0" y="843113"/>
            <a:ext cx="1196498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平行四边形 22"/>
          <p:cNvSpPr/>
          <p:nvPr userDrawn="1">
            <p:custDataLst>
              <p:tags r:id="rId3"/>
            </p:custDataLst>
          </p:nvPr>
        </p:nvSpPr>
        <p:spPr>
          <a:xfrm>
            <a:off x="11798295" y="685489"/>
            <a:ext cx="166692" cy="9723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cs typeface="Calibri" panose="020F0502020204030204" pitchFamily="34" charset="0"/>
            </a:endParaRPr>
          </a:p>
        </p:txBody>
      </p:sp>
      <p:sp>
        <p:nvSpPr>
          <p:cNvPr id="24" name="平行四边形 23"/>
          <p:cNvSpPr/>
          <p:nvPr userDrawn="1">
            <p:custDataLst>
              <p:tags r:id="rId4"/>
            </p:custDataLst>
          </p:nvPr>
        </p:nvSpPr>
        <p:spPr>
          <a:xfrm>
            <a:off x="11631603" y="685489"/>
            <a:ext cx="166692" cy="97239"/>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cs typeface="Calibri" panose="020F0502020204030204" pitchFamily="34" charset="0"/>
            </a:endParaRPr>
          </a:p>
        </p:txBody>
      </p:sp>
      <p:pic>
        <p:nvPicPr>
          <p:cNvPr id="18" name="Graphic 164"/>
          <p:cNvPicPr>
            <a:picLocks noChangeAspect="1"/>
          </p:cNvPicPr>
          <p:nvPr userDrawn="1">
            <p:custDataLst>
              <p:tags r:id="rId5"/>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42744" y="190354"/>
            <a:ext cx="1645920" cy="43152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D3A95EE-85F1-4BAB-8338-A3FD26FCB1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8E72F-4550-4EC0-B1CC-BC506B8BD3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A95EE-85F1-4BAB-8338-A3FD26FCB19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8E72F-4550-4EC0-B1CC-BC506B8BD3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8.xml"/><Relationship Id="rId3" Type="http://schemas.openxmlformats.org/officeDocument/2006/relationships/image" Target="../media/image25.png"/><Relationship Id="rId2" Type="http://schemas.openxmlformats.org/officeDocument/2006/relationships/tags" Target="../tags/tag37.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44.xml"/><Relationship Id="rId7" Type="http://schemas.openxmlformats.org/officeDocument/2006/relationships/image" Target="../media/image28.png"/><Relationship Id="rId6" Type="http://schemas.openxmlformats.org/officeDocument/2006/relationships/tags" Target="../tags/tag43.xml"/><Relationship Id="rId5" Type="http://schemas.openxmlformats.org/officeDocument/2006/relationships/image" Target="../media/image27.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26.png"/><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48.xml"/><Relationship Id="rId14" Type="http://schemas.openxmlformats.org/officeDocument/2006/relationships/image" Target="../media/image31.png"/><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image" Target="../media/image30.png"/><Relationship Id="rId10" Type="http://schemas.openxmlformats.org/officeDocument/2006/relationships/tags" Target="../tags/tag45.xml"/><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32.png"/><Relationship Id="rId1" Type="http://schemas.openxmlformats.org/officeDocument/2006/relationships/tags" Target="../tags/tag49.xml"/></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56.xml"/><Relationship Id="rId7" Type="http://schemas.openxmlformats.org/officeDocument/2006/relationships/image" Target="../media/image35.png"/><Relationship Id="rId6" Type="http://schemas.openxmlformats.org/officeDocument/2006/relationships/tags" Target="../tags/tag55.xml"/><Relationship Id="rId5" Type="http://schemas.openxmlformats.org/officeDocument/2006/relationships/image" Target="../media/image34.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33.pn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tags" Target="../tags/tag57.xml"/><Relationship Id="rId1" Type="http://schemas.openxmlformats.org/officeDocument/2006/relationships/tags" Target="../tags/tag52.xml"/></Relationships>
</file>

<file path=ppt/slides/_rels/slide15.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62.xml"/><Relationship Id="rId7" Type="http://schemas.openxmlformats.org/officeDocument/2006/relationships/image" Target="../media/image39.png"/><Relationship Id="rId6" Type="http://schemas.openxmlformats.org/officeDocument/2006/relationships/tags" Target="../tags/tag61.xml"/><Relationship Id="rId5" Type="http://schemas.openxmlformats.org/officeDocument/2006/relationships/image" Target="../media/image38.png"/><Relationship Id="rId4" Type="http://schemas.openxmlformats.org/officeDocument/2006/relationships/tags" Target="../tags/tag60.xml"/><Relationship Id="rId3" Type="http://schemas.openxmlformats.org/officeDocument/2006/relationships/image" Target="../media/image37.png"/><Relationship Id="rId2" Type="http://schemas.openxmlformats.org/officeDocument/2006/relationships/tags" Target="../tags/tag59.xml"/><Relationship Id="rId12" Type="http://schemas.openxmlformats.org/officeDocument/2006/relationships/slideLayout" Target="../slideLayouts/slideLayout2.xml"/><Relationship Id="rId11" Type="http://schemas.openxmlformats.org/officeDocument/2006/relationships/image" Target="../media/image41.png"/><Relationship Id="rId10" Type="http://schemas.openxmlformats.org/officeDocument/2006/relationships/tags" Target="../tags/tag63.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image" Target="../media/image42.png"/><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image" Target="../media/image47.png"/><Relationship Id="rId7" Type="http://schemas.openxmlformats.org/officeDocument/2006/relationships/tags" Target="../tags/tag71.xml"/><Relationship Id="rId6" Type="http://schemas.openxmlformats.org/officeDocument/2006/relationships/image" Target="../media/image46.png"/><Relationship Id="rId5" Type="http://schemas.openxmlformats.org/officeDocument/2006/relationships/tags" Target="../tags/tag70.xml"/><Relationship Id="rId4" Type="http://schemas.openxmlformats.org/officeDocument/2006/relationships/image" Target="../media/image45.png"/><Relationship Id="rId3" Type="http://schemas.openxmlformats.org/officeDocument/2006/relationships/tags" Target="../tags/tag69.xml"/><Relationship Id="rId2" Type="http://schemas.openxmlformats.org/officeDocument/2006/relationships/image" Target="../media/image44.png"/><Relationship Id="rId18" Type="http://schemas.openxmlformats.org/officeDocument/2006/relationships/slideLayout" Target="../slideLayouts/slideLayout2.xml"/><Relationship Id="rId17" Type="http://schemas.openxmlformats.org/officeDocument/2006/relationships/tags" Target="../tags/tag76.xml"/><Relationship Id="rId16" Type="http://schemas.openxmlformats.org/officeDocument/2006/relationships/image" Target="../media/image51.png"/><Relationship Id="rId15" Type="http://schemas.openxmlformats.org/officeDocument/2006/relationships/tags" Target="../tags/tag75.xml"/><Relationship Id="rId14" Type="http://schemas.openxmlformats.org/officeDocument/2006/relationships/image" Target="../media/image50.png"/><Relationship Id="rId13" Type="http://schemas.openxmlformats.org/officeDocument/2006/relationships/tags" Target="../tags/tag74.xml"/><Relationship Id="rId12" Type="http://schemas.openxmlformats.org/officeDocument/2006/relationships/image" Target="../media/image49.png"/><Relationship Id="rId11" Type="http://schemas.openxmlformats.org/officeDocument/2006/relationships/tags" Target="../tags/tag73.xml"/><Relationship Id="rId10" Type="http://schemas.openxmlformats.org/officeDocument/2006/relationships/image" Target="../media/image48.png"/><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6.png"/><Relationship Id="rId7" Type="http://schemas.openxmlformats.org/officeDocument/2006/relationships/tags" Target="../tags/tag10.xml"/><Relationship Id="rId6" Type="http://schemas.openxmlformats.org/officeDocument/2006/relationships/image" Target="../media/image5.png"/><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tags" Target="../tags/tag8.xml"/><Relationship Id="rId2" Type="http://schemas.openxmlformats.org/officeDocument/2006/relationships/image" Target="../media/image3.png"/><Relationship Id="rId13" Type="http://schemas.openxmlformats.org/officeDocument/2006/relationships/slideLayout" Target="../slideLayouts/slideLayout2.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image" Target="../media/image7.png"/><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image" Target="../media/image11.png"/><Relationship Id="rId6"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15.xml"/><Relationship Id="rId2" Type="http://schemas.openxmlformats.org/officeDocument/2006/relationships/image" Target="../media/image8.png"/><Relationship Id="rId12" Type="http://schemas.openxmlformats.org/officeDocument/2006/relationships/slideLayout" Target="../slideLayouts/slideLayout2.xml"/><Relationship Id="rId11" Type="http://schemas.openxmlformats.org/officeDocument/2006/relationships/tags" Target="../tags/tag19.xml"/><Relationship Id="rId10" Type="http://schemas.openxmlformats.org/officeDocument/2006/relationships/image" Target="../media/image12.png"/><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21.xml"/><Relationship Id="rId2" Type="http://schemas.openxmlformats.org/officeDocument/2006/relationships/image" Target="../media/image13.png"/><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18.png"/><Relationship Id="rId7" Type="http://schemas.openxmlformats.org/officeDocument/2006/relationships/tags" Target="../tags/tag26.xml"/><Relationship Id="rId6" Type="http://schemas.openxmlformats.org/officeDocument/2006/relationships/image" Target="../media/image17.png"/><Relationship Id="rId5" Type="http://schemas.openxmlformats.org/officeDocument/2006/relationships/tags" Target="../tags/tag25.xml"/><Relationship Id="rId4" Type="http://schemas.openxmlformats.org/officeDocument/2006/relationships/image" Target="../media/image16.png"/><Relationship Id="rId3" Type="http://schemas.openxmlformats.org/officeDocument/2006/relationships/tags" Target="../tags/tag24.xml"/><Relationship Id="rId2" Type="http://schemas.openxmlformats.org/officeDocument/2006/relationships/image" Target="../media/image15.png"/><Relationship Id="rId12" Type="http://schemas.openxmlformats.org/officeDocument/2006/relationships/slideLayout" Target="../slideLayouts/slideLayout2.xml"/><Relationship Id="rId11" Type="http://schemas.openxmlformats.org/officeDocument/2006/relationships/tags" Target="../tags/tag28.xml"/><Relationship Id="rId10" Type="http://schemas.openxmlformats.org/officeDocument/2006/relationships/image" Target="../media/image19.png"/><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3.xml"/><Relationship Id="rId7" Type="http://schemas.openxmlformats.org/officeDocument/2006/relationships/image" Target="../media/image22.png"/><Relationship Id="rId6"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20.png"/><Relationship Id="rId10" Type="http://schemas.openxmlformats.org/officeDocument/2006/relationships/slideLayout" Target="../slideLayouts/slideLayout2.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tags" Target="../tags/tag35.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nvSpPr>
        <p:spPr>
          <a:xfrm>
            <a:off x="0" y="2591345"/>
            <a:ext cx="12192000" cy="1675309"/>
          </a:xfrm>
          <a:prstGeom prst="rect">
            <a:avLst/>
          </a:prstGeom>
          <a:solidFill>
            <a:srgbClr val="003366"/>
          </a:solidFill>
        </p:spPr>
        <p:txBody>
          <a:bodyPr anchor="ctr"/>
          <a:lstStyle>
            <a:lvl1pPr algn="ctr">
              <a:defRPr>
                <a:solidFill>
                  <a:schemeClr val="bg1"/>
                </a:solidFill>
                <a:latin typeface="Calibri" panose="020F0502020204030204" pitchFamily="34" charset="0"/>
                <a:cs typeface="Calibri" panose="020F0502020204030204" pitchFamily="34" charset="0"/>
              </a:defRPr>
            </a:lvl1pPr>
          </a:lstStyle>
          <a:p>
            <a:r>
              <a:rPr lang="en-US" altLang="zh-CN" sz="4400" dirty="0"/>
              <a:t>Reinforcement Learning</a:t>
            </a:r>
            <a:endParaRPr lang="en-US" sz="4400" dirty="0"/>
          </a:p>
        </p:txBody>
      </p:sp>
      <p:sp>
        <p:nvSpPr>
          <p:cNvPr id="3" name="内容占位符 2"/>
          <p:cNvSpPr>
            <a:spLocks noGrp="1"/>
          </p:cNvSpPr>
          <p:nvPr>
            <p:ph idx="1"/>
            <p:custDataLst>
              <p:tags r:id="rId1"/>
            </p:custDataLst>
          </p:nvPr>
        </p:nvSpPr>
        <p:spPr>
          <a:xfrm>
            <a:off x="1463040" y="4577398"/>
            <a:ext cx="9144000" cy="1655762"/>
          </a:xfrm>
        </p:spPr>
        <p:txBody>
          <a:bodyPr/>
          <a:p>
            <a:r>
              <a:rPr lang="en-US" altLang="zh-CN"/>
              <a:t>Xing Daiyan</a:t>
            </a:r>
            <a:endParaRPr lang="en-US" altLang="zh-CN"/>
          </a:p>
          <a:p>
            <a:r>
              <a:rPr lang="en-US" altLang="zh-CN"/>
              <a:t>50015641</a:t>
            </a:r>
            <a:endParaRPr lang="en-US" altLang="zh-CN"/>
          </a:p>
          <a:p>
            <a:r>
              <a:rPr lang="en-US" altLang="zh-CN"/>
              <a:t>dxing004@connect.hkust-gz.edu.cn</a:t>
            </a:r>
            <a:endParaRPr lang="en-US" altLang="zh-CN"/>
          </a:p>
        </p:txBody>
      </p:sp>
      <p:pic>
        <p:nvPicPr>
          <p:cNvPr id="4" name="Graphic 164"/>
          <p:cNvPicPr>
            <a:picLocks noChangeAspect="1"/>
          </p:cNvPicPr>
          <p:nvPr userDrawn="1">
            <p:custDataLst>
              <p:tags r:id="rId2"/>
            </p:custData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2744" y="190354"/>
            <a:ext cx="1645920" cy="4315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549275" y="5946775"/>
            <a:ext cx="6781800" cy="368300"/>
          </a:xfrm>
          <a:prstGeom prst="rect">
            <a:avLst/>
          </a:prstGeom>
          <a:noFill/>
        </p:spPr>
        <p:txBody>
          <a:bodyPr wrap="square" rtlCol="0">
            <a:spAutoFit/>
          </a:bodyPr>
          <a:p>
            <a:r>
              <a:rPr lang="zh-CN" altLang="en-US"/>
              <a:t>https://www.bilibili.com/video/BV1Pi4y1Z7Tp</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1297305" y="1332230"/>
            <a:ext cx="7396480" cy="3860800"/>
          </a:xfrm>
          <a:prstGeom prst="rect">
            <a:avLst/>
          </a:prstGeom>
        </p:spPr>
      </p:pic>
      <p:sp>
        <p:nvSpPr>
          <p:cNvPr id="3" name="标题 1"/>
          <p:cNvSpPr>
            <a:spLocks noGrp="1"/>
          </p:cNvSpPr>
          <p:nvPr>
            <p:custDataLst>
              <p:tags r:id="rId4"/>
            </p:custDataLst>
          </p:nvPr>
        </p:nvSpPr>
        <p:spPr>
          <a:xfrm>
            <a:off x="636905"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smtClean="0">
                <a:solidFill>
                  <a:srgbClr val="003366"/>
                </a:solidFill>
                <a:latin typeface="Calibri" panose="020F0502020204030204" pitchFamily="34" charset="0"/>
                <a:cs typeface="Calibri" panose="020F0502020204030204" pitchFamily="34" charset="0"/>
              </a:rPr>
              <a:t>Generalized Iteration</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054100"/>
            <a:ext cx="10591800" cy="3824605"/>
          </a:xfrm>
        </p:spPr>
        <p:txBody>
          <a:bodyPr>
            <a:noAutofit/>
          </a:bodyPr>
          <a:p>
            <a:r>
              <a:rPr lang="zh-CN" altLang="en-US" sz="2000"/>
              <a:t>Q-Learning</a:t>
            </a:r>
            <a:endParaRPr lang="zh-CN" altLang="en-US" sz="2000"/>
          </a:p>
          <a:p>
            <a:pPr lvl="1"/>
            <a:r>
              <a:rPr lang="zh-CN" altLang="en-US" sz="1800"/>
              <a:t>Q-Learning is a value-based reinforcement learning algorithm used to solve the problem of finding the optimal policy in a Markov Decision Process. It iteratively updates the value estimates (Q-values) for state-action pairs to find the optimal policy.</a:t>
            </a:r>
            <a:endParaRPr lang="zh-CN" altLang="en-US" sz="1800"/>
          </a:p>
          <a:p>
            <a:r>
              <a:rPr lang="zh-CN" altLang="en-US" sz="2000"/>
              <a:t>SARSA</a:t>
            </a:r>
            <a:endParaRPr lang="zh-CN" altLang="en-US" sz="2000"/>
          </a:p>
          <a:p>
            <a:pPr lvl="1"/>
            <a:r>
              <a:rPr lang="zh-CN" altLang="en-US" sz="1800"/>
              <a:t>SARSA is a value-based reinforcement learning algorithm also used to find the optimal policy in a Markov Decision Process. Unlike Q-Learning, SARSA considers the action taken in the current state when updating the Q-values and uses the Q-value of the next state and next action for the update.</a:t>
            </a:r>
            <a:endParaRPr lang="zh-CN" altLang="en-US" sz="1800"/>
          </a:p>
          <a:p>
            <a:r>
              <a:rPr lang="zh-CN" altLang="en-US" sz="2000"/>
              <a:t>DQN (Deep Q-Network)</a:t>
            </a:r>
            <a:endParaRPr lang="zh-CN" altLang="en-US" sz="2000"/>
          </a:p>
          <a:p>
            <a:pPr lvl="1"/>
            <a:r>
              <a:rPr lang="zh-CN" altLang="en-US" sz="1800"/>
              <a:t>DQN is a deep neural network-based reinforcement learning algorithm used to solve problems with high-dimensional state spaces. It combines Q-Learning with deep neural networks and learns the optimal policy by taking the state as input and outputting the Q-values for each action.</a:t>
            </a:r>
            <a:endParaRPr lang="zh-CN" altLang="en-US" sz="1800"/>
          </a:p>
          <a:p>
            <a:r>
              <a:rPr lang="zh-CN" altLang="en-US" sz="2000"/>
              <a:t>Policy Gradient</a:t>
            </a:r>
            <a:endParaRPr lang="zh-CN" altLang="en-US" sz="2000"/>
          </a:p>
          <a:p>
            <a:pPr lvl="1"/>
            <a:r>
              <a:rPr lang="zh-CN" altLang="en-US" sz="1800"/>
              <a:t> Policy Gradient is a policy-based reinforcement learning algorithm that directly learns the policy function instead of the value function. It updates the policy parameters using gradient ascent to maximize the cumulative reward.</a:t>
            </a:r>
            <a:endParaRPr lang="zh-CN" altLang="en-US" sz="1800"/>
          </a:p>
        </p:txBody>
      </p:sp>
      <p:sp>
        <p:nvSpPr>
          <p:cNvPr id="8" name="标题 7"/>
          <p:cNvSpPr>
            <a:spLocks noGrp="1"/>
          </p:cNvSpPr>
          <p:nvPr>
            <p:custDataLst>
              <p:tags r:id="rId1"/>
            </p:custDataLst>
          </p:nvPr>
        </p:nvSpPr>
        <p:spPr>
          <a:xfrm>
            <a:off x="780415" y="201930"/>
            <a:ext cx="474980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smtClean="0">
                <a:solidFill>
                  <a:srgbClr val="003366"/>
                </a:solidFill>
                <a:latin typeface="Calibri" panose="020F0502020204030204" pitchFamily="34" charset="0"/>
                <a:cs typeface="Calibri" panose="020F0502020204030204" pitchFamily="34" charset="0"/>
              </a:rPr>
              <a:t>Basic  Algorithms</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custDataLst>
              <p:tags r:id="rId1"/>
            </p:custDataLst>
          </p:nvPr>
        </p:nvPicPr>
        <p:blipFill>
          <a:blip r:embed="rId2"/>
          <a:stretch>
            <a:fillRect/>
          </a:stretch>
        </p:blipFill>
        <p:spPr>
          <a:xfrm>
            <a:off x="3860165" y="201930"/>
            <a:ext cx="646430" cy="587375"/>
          </a:xfrm>
          <a:prstGeom prst="rect">
            <a:avLst/>
          </a:prstGeom>
        </p:spPr>
      </p:pic>
      <p:sp>
        <p:nvSpPr>
          <p:cNvPr id="4" name="文本框 3"/>
          <p:cNvSpPr txBox="1"/>
          <p:nvPr>
            <p:custDataLst>
              <p:tags r:id="rId3"/>
            </p:custDataLst>
          </p:nvPr>
        </p:nvSpPr>
        <p:spPr>
          <a:xfrm>
            <a:off x="549275" y="5946775"/>
            <a:ext cx="6781800" cy="368300"/>
          </a:xfrm>
          <a:prstGeom prst="rect">
            <a:avLst/>
          </a:prstGeom>
          <a:noFill/>
        </p:spPr>
        <p:txBody>
          <a:bodyPr wrap="square" rtlCol="0">
            <a:spAutoFit/>
          </a:bodyPr>
          <a:p>
            <a:r>
              <a:rPr lang="zh-CN" altLang="en-US"/>
              <a:t>https://www.bilibili.com/video/BV1Au411S7Qv</a:t>
            </a:r>
            <a:endParaRPr lang="zh-CN" altLang="en-US"/>
          </a:p>
        </p:txBody>
      </p:sp>
      <p:pic>
        <p:nvPicPr>
          <p:cNvPr id="6" name="图片 5"/>
          <p:cNvPicPr>
            <a:picLocks noChangeAspect="1"/>
          </p:cNvPicPr>
          <p:nvPr>
            <p:custDataLst>
              <p:tags r:id="rId4"/>
            </p:custDataLst>
          </p:nvPr>
        </p:nvPicPr>
        <p:blipFill>
          <a:blip r:embed="rId5"/>
          <a:stretch>
            <a:fillRect/>
          </a:stretch>
        </p:blipFill>
        <p:spPr>
          <a:xfrm>
            <a:off x="838200" y="1289050"/>
            <a:ext cx="3085465" cy="174688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838200" y="3129915"/>
            <a:ext cx="3199765" cy="135064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892175" y="4526915"/>
            <a:ext cx="3031490" cy="1457325"/>
          </a:xfrm>
          <a:prstGeom prst="rect">
            <a:avLst/>
          </a:prstGeom>
        </p:spPr>
      </p:pic>
      <p:sp>
        <p:nvSpPr>
          <p:cNvPr id="9" name="文本框 8"/>
          <p:cNvSpPr txBox="1"/>
          <p:nvPr/>
        </p:nvSpPr>
        <p:spPr>
          <a:xfrm>
            <a:off x="549275" y="5315585"/>
            <a:ext cx="1397000" cy="450850"/>
          </a:xfrm>
          <a:prstGeom prst="rect">
            <a:avLst/>
          </a:prstGeom>
        </p:spPr>
        <p:style>
          <a:lnRef idx="2">
            <a:schemeClr val="lt1"/>
          </a:lnRef>
          <a:fillRef idx="1">
            <a:schemeClr val="accent1"/>
          </a:fillRef>
          <a:effectRef idx="1">
            <a:schemeClr val="accent1"/>
          </a:effectRef>
          <a:fontRef idx="minor">
            <a:schemeClr val="lt1"/>
          </a:fontRef>
        </p:style>
        <p:txBody>
          <a:bodyPr wrap="square" rtlCol="0">
            <a:noAutofit/>
          </a:bodyPr>
          <a:p>
            <a:r>
              <a:rPr lang="zh-CN" altLang="en-US" sz="900"/>
              <a:t>Independent sampling</a:t>
            </a:r>
            <a:endParaRPr lang="zh-CN" altLang="en-US" sz="900"/>
          </a:p>
          <a:p>
            <a:r>
              <a:rPr lang="zh-CN" altLang="en-US" sz="900"/>
              <a:t>unbiased</a:t>
            </a:r>
            <a:endParaRPr lang="zh-CN" altLang="en-US" sz="900"/>
          </a:p>
          <a:p>
            <a:r>
              <a:rPr lang="zh-CN" altLang="en-US" sz="900"/>
              <a:t>high variance</a:t>
            </a:r>
            <a:endParaRPr lang="zh-CN" altLang="en-US" sz="900"/>
          </a:p>
        </p:txBody>
      </p:sp>
      <p:pic>
        <p:nvPicPr>
          <p:cNvPr id="10" name="图片 9"/>
          <p:cNvPicPr>
            <a:picLocks noChangeAspect="1"/>
          </p:cNvPicPr>
          <p:nvPr>
            <p:custDataLst>
              <p:tags r:id="rId10"/>
            </p:custDataLst>
          </p:nvPr>
        </p:nvPicPr>
        <p:blipFill>
          <a:blip r:embed="rId11"/>
          <a:stretch>
            <a:fillRect/>
          </a:stretch>
        </p:blipFill>
        <p:spPr>
          <a:xfrm>
            <a:off x="5847715" y="1231265"/>
            <a:ext cx="4150995" cy="2230755"/>
          </a:xfrm>
          <a:prstGeom prst="rect">
            <a:avLst/>
          </a:prstGeom>
        </p:spPr>
      </p:pic>
      <p:sp>
        <p:nvSpPr>
          <p:cNvPr id="11" name="文本框 10"/>
          <p:cNvSpPr txBox="1"/>
          <p:nvPr>
            <p:custDataLst>
              <p:tags r:id="rId12"/>
            </p:custDataLst>
          </p:nvPr>
        </p:nvSpPr>
        <p:spPr>
          <a:xfrm>
            <a:off x="5992495" y="3570605"/>
            <a:ext cx="4643120" cy="230505"/>
          </a:xfrm>
          <a:prstGeom prst="rect">
            <a:avLst/>
          </a:prstGeom>
        </p:spPr>
        <p:style>
          <a:lnRef idx="2">
            <a:schemeClr val="lt1"/>
          </a:lnRef>
          <a:fillRef idx="1">
            <a:schemeClr val="accent1"/>
          </a:fillRef>
          <a:effectRef idx="1">
            <a:schemeClr val="accent1"/>
          </a:effectRef>
          <a:fontRef idx="minor">
            <a:schemeClr val="lt1"/>
          </a:fontRef>
        </p:style>
        <p:txBody>
          <a:bodyPr wrap="square" rtlCol="0">
            <a:noAutofit/>
          </a:bodyPr>
          <a:p>
            <a:r>
              <a:rPr lang="zh-CN" altLang="en-US" sz="900"/>
              <a:t>Compared to Monte Carlo, TD (Temporal Difference) has lower variance but higher error.</a:t>
            </a:r>
            <a:endParaRPr lang="zh-CN" altLang="en-US" sz="900"/>
          </a:p>
        </p:txBody>
      </p:sp>
      <p:pic>
        <p:nvPicPr>
          <p:cNvPr id="12" name="图片 11"/>
          <p:cNvPicPr>
            <a:picLocks noChangeAspect="1"/>
          </p:cNvPicPr>
          <p:nvPr>
            <p:custDataLst>
              <p:tags r:id="rId13"/>
            </p:custDataLst>
          </p:nvPr>
        </p:nvPicPr>
        <p:blipFill>
          <a:blip r:embed="rId14"/>
          <a:stretch>
            <a:fillRect/>
          </a:stretch>
        </p:blipFill>
        <p:spPr>
          <a:xfrm>
            <a:off x="6056630" y="4198620"/>
            <a:ext cx="3942080" cy="2023745"/>
          </a:xfrm>
          <a:prstGeom prst="rect">
            <a:avLst/>
          </a:prstGeom>
          <a:ln w="19050">
            <a:solidFill>
              <a:schemeClr val="accent1"/>
            </a:solidFill>
          </a:ln>
        </p:spPr>
      </p:pic>
      <p:sp>
        <p:nvSpPr>
          <p:cNvPr id="3" name="标题 7"/>
          <p:cNvSpPr>
            <a:spLocks noGrp="1"/>
          </p:cNvSpPr>
          <p:nvPr>
            <p:custDataLst>
              <p:tags r:id="rId15"/>
            </p:custDataLst>
          </p:nvPr>
        </p:nvSpPr>
        <p:spPr>
          <a:xfrm>
            <a:off x="780415" y="201930"/>
            <a:ext cx="474980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smtClean="0">
                <a:solidFill>
                  <a:srgbClr val="003366"/>
                </a:solidFill>
                <a:latin typeface="Calibri" panose="020F0502020204030204" pitchFamily="34" charset="0"/>
                <a:cs typeface="Calibri" panose="020F0502020204030204" pitchFamily="34" charset="0"/>
              </a:rPr>
              <a:t>*Monte Carlo+TD</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009015" y="1131570"/>
            <a:ext cx="9199880" cy="3664585"/>
          </a:xfrm>
          <a:prstGeom prst="rect">
            <a:avLst/>
          </a:prstGeom>
        </p:spPr>
      </p:pic>
      <p:sp>
        <p:nvSpPr>
          <p:cNvPr id="5" name="文本框 4"/>
          <p:cNvSpPr txBox="1"/>
          <p:nvPr>
            <p:custDataLst>
              <p:tags r:id="rId3"/>
            </p:custDataLst>
          </p:nvPr>
        </p:nvSpPr>
        <p:spPr>
          <a:xfrm>
            <a:off x="549275" y="5946775"/>
            <a:ext cx="6781800" cy="368300"/>
          </a:xfrm>
          <a:prstGeom prst="rect">
            <a:avLst/>
          </a:prstGeom>
          <a:noFill/>
        </p:spPr>
        <p:txBody>
          <a:bodyPr wrap="square" rtlCol="0">
            <a:spAutoFit/>
          </a:bodyPr>
          <a:p>
            <a:r>
              <a:rPr lang="zh-CN" altLang="en-US"/>
              <a:t>https://www.bilibili.com/video/BV1Au411S7Qv</a:t>
            </a:r>
            <a:endParaRPr lang="zh-CN" altLang="en-US"/>
          </a:p>
        </p:txBody>
      </p:sp>
      <p:sp>
        <p:nvSpPr>
          <p:cNvPr id="3" name="标题 7"/>
          <p:cNvSpPr>
            <a:spLocks noGrp="1"/>
          </p:cNvSpPr>
          <p:nvPr>
            <p:custDataLst>
              <p:tags r:id="rId4"/>
            </p:custDataLst>
          </p:nvPr>
        </p:nvSpPr>
        <p:spPr>
          <a:xfrm>
            <a:off x="780415" y="201930"/>
            <a:ext cx="474980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smtClean="0">
                <a:solidFill>
                  <a:srgbClr val="003366"/>
                </a:solidFill>
                <a:latin typeface="Calibri" panose="020F0502020204030204" pitchFamily="34" charset="0"/>
                <a:cs typeface="Calibri" panose="020F0502020204030204" pitchFamily="34" charset="0"/>
              </a:rPr>
              <a:t>SARSA&amp;Q-Learning</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838200" y="1036320"/>
            <a:ext cx="3994785" cy="2131060"/>
          </a:xfrm>
          <a:prstGeom prst="rect">
            <a:avLst/>
          </a:prstGeom>
        </p:spPr>
      </p:pic>
      <p:sp>
        <p:nvSpPr>
          <p:cNvPr id="5" name="文本框 4"/>
          <p:cNvSpPr txBox="1"/>
          <p:nvPr>
            <p:custDataLst>
              <p:tags r:id="rId3"/>
            </p:custDataLst>
          </p:nvPr>
        </p:nvSpPr>
        <p:spPr>
          <a:xfrm>
            <a:off x="302895" y="5774055"/>
            <a:ext cx="11586845" cy="553085"/>
          </a:xfrm>
          <a:prstGeom prst="rect">
            <a:avLst/>
          </a:prstGeom>
          <a:noFill/>
        </p:spPr>
        <p:txBody>
          <a:bodyPr wrap="square" rtlCol="0">
            <a:spAutoFit/>
          </a:bodyPr>
          <a:p>
            <a:r>
              <a:rPr lang="zh-CN" altLang="en-US"/>
              <a:t>https://www.bilibili.com/video/BV1Rq4y1b7ML</a:t>
            </a:r>
            <a:endParaRPr lang="zh-CN" altLang="en-US"/>
          </a:p>
          <a:p>
            <a:r>
              <a:rPr lang="zh-CN" altLang="en-US" sz="1200"/>
              <a:t>Mnih, V., Kavukcuoglu, K., Silver, D. et al. Human-level control through deep reinforcement learning. Nature 518, 529–533 (2015). https://doi.org/10.1038/nature14236</a:t>
            </a:r>
            <a:endParaRPr lang="zh-CN" altLang="en-US" sz="1200"/>
          </a:p>
        </p:txBody>
      </p:sp>
      <p:pic>
        <p:nvPicPr>
          <p:cNvPr id="7" name="图片 6"/>
          <p:cNvPicPr>
            <a:picLocks noChangeAspect="1"/>
          </p:cNvPicPr>
          <p:nvPr>
            <p:custDataLst>
              <p:tags r:id="rId4"/>
            </p:custDataLst>
          </p:nvPr>
        </p:nvPicPr>
        <p:blipFill>
          <a:blip r:embed="rId5"/>
          <a:stretch>
            <a:fillRect/>
          </a:stretch>
        </p:blipFill>
        <p:spPr>
          <a:xfrm>
            <a:off x="941070" y="3358515"/>
            <a:ext cx="3788410" cy="2129790"/>
          </a:xfrm>
          <a:prstGeom prst="rect">
            <a:avLst/>
          </a:prstGeom>
        </p:spPr>
      </p:pic>
      <p:pic>
        <p:nvPicPr>
          <p:cNvPr id="8" name="图片 7"/>
          <p:cNvPicPr>
            <a:picLocks noChangeAspect="1"/>
          </p:cNvPicPr>
          <p:nvPr>
            <p:custDataLst>
              <p:tags r:id="rId6"/>
            </p:custDataLst>
          </p:nvPr>
        </p:nvPicPr>
        <p:blipFill>
          <a:blip r:embed="rId7"/>
          <a:srcRect t="3333"/>
          <a:stretch>
            <a:fillRect/>
          </a:stretch>
        </p:blipFill>
        <p:spPr>
          <a:xfrm>
            <a:off x="6240780" y="1146810"/>
            <a:ext cx="5316220" cy="4223385"/>
          </a:xfrm>
          <a:prstGeom prst="rect">
            <a:avLst/>
          </a:prstGeom>
        </p:spPr>
      </p:pic>
      <p:pic>
        <p:nvPicPr>
          <p:cNvPr id="6" name="图片 5"/>
          <p:cNvPicPr>
            <a:picLocks noChangeAspect="1"/>
          </p:cNvPicPr>
          <p:nvPr>
            <p:custDataLst>
              <p:tags r:id="rId8"/>
            </p:custDataLst>
          </p:nvPr>
        </p:nvPicPr>
        <p:blipFill>
          <a:blip r:embed="rId9"/>
          <a:srcRect l="-196" t="54266" r="54524" b="5133"/>
          <a:stretch>
            <a:fillRect/>
          </a:stretch>
        </p:blipFill>
        <p:spPr>
          <a:xfrm>
            <a:off x="4561205" y="3928110"/>
            <a:ext cx="2031365" cy="1022985"/>
          </a:xfrm>
          <a:prstGeom prst="rect">
            <a:avLst/>
          </a:prstGeom>
        </p:spPr>
      </p:pic>
      <p:sp>
        <p:nvSpPr>
          <p:cNvPr id="3" name="标题 7"/>
          <p:cNvSpPr>
            <a:spLocks noGrp="1"/>
          </p:cNvSpPr>
          <p:nvPr>
            <p:custDataLst>
              <p:tags r:id="rId10"/>
            </p:custDataLst>
          </p:nvPr>
        </p:nvSpPr>
        <p:spPr>
          <a:xfrm>
            <a:off x="780415" y="201930"/>
            <a:ext cx="474980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GB" sz="3600" b="1" dirty="0" smtClean="0">
                <a:solidFill>
                  <a:srgbClr val="003366"/>
                </a:solidFill>
                <a:latin typeface="Calibri" panose="020F0502020204030204" pitchFamily="34" charset="0"/>
                <a:cs typeface="Calibri" panose="020F0502020204030204" pitchFamily="34" charset="0"/>
              </a:rPr>
              <a:t>DQN</a:t>
            </a:r>
            <a:endParaRPr lang="en-US" altLang="en-GB"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7"/>
          <p:cNvSpPr>
            <a:spLocks noGrp="1"/>
          </p:cNvSpPr>
          <p:nvPr>
            <p:custDataLst>
              <p:tags r:id="rId1"/>
            </p:custDataLst>
          </p:nvPr>
        </p:nvSpPr>
        <p:spPr>
          <a:xfrm>
            <a:off x="780415" y="201930"/>
            <a:ext cx="864108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GB" sz="3600" b="1" dirty="0" smtClean="0">
                <a:solidFill>
                  <a:srgbClr val="003366"/>
                </a:solidFill>
                <a:latin typeface="Calibri" panose="020F0502020204030204" pitchFamily="34" charset="0"/>
                <a:cs typeface="Calibri" panose="020F0502020204030204" pitchFamily="34" charset="0"/>
              </a:rPr>
              <a:t>Project|Train RL agents to play Pokemon Red</a:t>
            </a:r>
            <a:endParaRPr lang="en-US" altLang="en-GB" sz="3600" b="1" dirty="0" smtClean="0">
              <a:solidFill>
                <a:srgbClr val="003366"/>
              </a:solidFill>
              <a:latin typeface="Calibri" panose="020F0502020204030204" pitchFamily="34" charset="0"/>
              <a:cs typeface="Calibri" panose="020F0502020204030204" pitchFamily="34" charset="0"/>
            </a:endParaRPr>
          </a:p>
        </p:txBody>
      </p:sp>
      <p:pic>
        <p:nvPicPr>
          <p:cNvPr id="100" name="图片 99"/>
          <p:cNvPicPr/>
          <p:nvPr>
            <p:custDataLst>
              <p:tags r:id="rId2"/>
            </p:custDataLst>
          </p:nvPr>
        </p:nvPicPr>
        <p:blipFill>
          <a:blip r:embed="rId3"/>
          <a:stretch>
            <a:fillRect/>
          </a:stretch>
        </p:blipFill>
        <p:spPr>
          <a:xfrm>
            <a:off x="985520" y="959485"/>
            <a:ext cx="4043045" cy="2162175"/>
          </a:xfrm>
          <a:prstGeom prst="rect">
            <a:avLst/>
          </a:prstGeom>
          <a:noFill/>
          <a:ln w="9525">
            <a:noFill/>
          </a:ln>
        </p:spPr>
      </p:pic>
      <p:pic>
        <p:nvPicPr>
          <p:cNvPr id="6" name="图片 5"/>
          <p:cNvPicPr>
            <a:picLocks noChangeAspect="1"/>
          </p:cNvPicPr>
          <p:nvPr>
            <p:custDataLst>
              <p:tags r:id="rId4"/>
            </p:custDataLst>
          </p:nvPr>
        </p:nvPicPr>
        <p:blipFill>
          <a:blip r:embed="rId5"/>
          <a:srcRect l="41652" b="24981"/>
          <a:stretch>
            <a:fillRect/>
          </a:stretch>
        </p:blipFill>
        <p:spPr>
          <a:xfrm>
            <a:off x="5323840" y="959485"/>
            <a:ext cx="5821045" cy="1836420"/>
          </a:xfrm>
          <a:prstGeom prst="rect">
            <a:avLst/>
          </a:prstGeom>
        </p:spPr>
      </p:pic>
      <p:pic>
        <p:nvPicPr>
          <p:cNvPr id="7" name="图片 6"/>
          <p:cNvPicPr>
            <a:picLocks noChangeAspect="1"/>
          </p:cNvPicPr>
          <p:nvPr>
            <p:custDataLst>
              <p:tags r:id="rId6"/>
            </p:custDataLst>
          </p:nvPr>
        </p:nvPicPr>
        <p:blipFill>
          <a:blip r:embed="rId7"/>
          <a:srcRect r="770"/>
          <a:stretch>
            <a:fillRect/>
          </a:stretch>
        </p:blipFill>
        <p:spPr>
          <a:xfrm>
            <a:off x="5323840" y="2935605"/>
            <a:ext cx="4582160" cy="243078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5323840" y="5506085"/>
            <a:ext cx="4998720" cy="167640"/>
          </a:xfrm>
          <a:prstGeom prst="rect">
            <a:avLst/>
          </a:prstGeom>
        </p:spPr>
      </p:pic>
      <p:pic>
        <p:nvPicPr>
          <p:cNvPr id="9" name="图片 8"/>
          <p:cNvPicPr>
            <a:picLocks noChangeAspect="1"/>
          </p:cNvPicPr>
          <p:nvPr>
            <p:custDataLst>
              <p:tags r:id="rId10"/>
            </p:custDataLst>
          </p:nvPr>
        </p:nvPicPr>
        <p:blipFill>
          <a:blip r:embed="rId11"/>
          <a:srcRect t="1071"/>
          <a:stretch>
            <a:fillRect/>
          </a:stretch>
        </p:blipFill>
        <p:spPr>
          <a:xfrm>
            <a:off x="1391920" y="3629025"/>
            <a:ext cx="2072640" cy="1877060"/>
          </a:xfrm>
          <a:prstGeom prst="rect">
            <a:avLst/>
          </a:prstGeom>
        </p:spPr>
      </p:pic>
      <p:sp>
        <p:nvSpPr>
          <p:cNvPr id="10" name="文本框 9"/>
          <p:cNvSpPr txBox="1"/>
          <p:nvPr/>
        </p:nvSpPr>
        <p:spPr>
          <a:xfrm>
            <a:off x="406400" y="6038215"/>
            <a:ext cx="6096000" cy="368300"/>
          </a:xfrm>
          <a:prstGeom prst="rect">
            <a:avLst/>
          </a:prstGeom>
          <a:noFill/>
        </p:spPr>
        <p:txBody>
          <a:bodyPr wrap="square" rtlCol="0" anchor="t">
            <a:spAutoFit/>
          </a:bodyPr>
          <a:p>
            <a:r>
              <a:rPr lang="zh-CN" altLang="en-US"/>
              <a:t>https://github.com/PWhiddy/PokemonRedExperiments</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009015" y="1524000"/>
            <a:ext cx="4503420" cy="1905000"/>
          </a:xfrm>
          <a:prstGeom prst="rect">
            <a:avLst/>
          </a:prstGeom>
        </p:spPr>
      </p:pic>
      <p:sp>
        <p:nvSpPr>
          <p:cNvPr id="5" name="标题 7"/>
          <p:cNvSpPr>
            <a:spLocks noGrp="1"/>
          </p:cNvSpPr>
          <p:nvPr>
            <p:custDataLst>
              <p:tags r:id="rId3"/>
            </p:custDataLst>
          </p:nvPr>
        </p:nvSpPr>
        <p:spPr>
          <a:xfrm>
            <a:off x="780415" y="201930"/>
            <a:ext cx="864108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GB" sz="3600" b="1" dirty="0" smtClean="0">
                <a:solidFill>
                  <a:srgbClr val="003366"/>
                </a:solidFill>
                <a:latin typeface="Calibri" panose="020F0502020204030204" pitchFamily="34" charset="0"/>
                <a:cs typeface="Calibri" panose="020F0502020204030204" pitchFamily="34" charset="0"/>
              </a:rPr>
              <a:t>Project|Train RL agents to play Pokemon Red</a:t>
            </a:r>
            <a:endParaRPr lang="en-US" altLang="en-GB" sz="3600" b="1" dirty="0" smtClean="0">
              <a:solidFill>
                <a:srgbClr val="003366"/>
              </a:solidFill>
              <a:latin typeface="Calibri" panose="020F0502020204030204" pitchFamily="34" charset="0"/>
              <a:cs typeface="Calibri" panose="020F0502020204030204" pitchFamily="34" charset="0"/>
            </a:endParaRPr>
          </a:p>
        </p:txBody>
      </p:sp>
      <p:sp>
        <p:nvSpPr>
          <p:cNvPr id="10" name="文本框 9"/>
          <p:cNvSpPr txBox="1"/>
          <p:nvPr>
            <p:custDataLst>
              <p:tags r:id="rId4"/>
            </p:custDataLst>
          </p:nvPr>
        </p:nvSpPr>
        <p:spPr>
          <a:xfrm>
            <a:off x="872490" y="4213860"/>
            <a:ext cx="6096000" cy="922020"/>
          </a:xfrm>
          <a:prstGeom prst="rect">
            <a:avLst/>
          </a:prstGeom>
          <a:noFill/>
        </p:spPr>
        <p:txBody>
          <a:bodyPr wrap="square" rtlCol="0" anchor="t">
            <a:spAutoFit/>
          </a:bodyPr>
          <a:p>
            <a:r>
              <a:rPr lang="en-US" altLang="zh-CN"/>
              <a:t>no: AI will stop having any actions and we can take full control of the emulator.</a:t>
            </a:r>
            <a:endParaRPr lang="en-US" altLang="zh-CN"/>
          </a:p>
          <a:p>
            <a:r>
              <a:rPr lang="en-US" altLang="zh-CN"/>
              <a:t>yes: It will reactivate and continue playing.</a:t>
            </a:r>
            <a:endParaRPr lang="en-US" altLang="zh-CN"/>
          </a:p>
        </p:txBody>
      </p:sp>
      <p:pic>
        <p:nvPicPr>
          <p:cNvPr id="6" name="图片 5"/>
          <p:cNvPicPr>
            <a:picLocks noChangeAspect="1"/>
          </p:cNvPicPr>
          <p:nvPr>
            <p:custDataLst>
              <p:tags r:id="rId5"/>
            </p:custDataLst>
          </p:nvPr>
        </p:nvPicPr>
        <p:blipFill>
          <a:blip r:embed="rId6"/>
          <a:stretch>
            <a:fillRect/>
          </a:stretch>
        </p:blipFill>
        <p:spPr>
          <a:xfrm>
            <a:off x="1009015" y="3531870"/>
            <a:ext cx="891540" cy="579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3406140" y="998855"/>
            <a:ext cx="2712720" cy="263652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35000" y="991235"/>
            <a:ext cx="2674620" cy="260604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6149340" y="991235"/>
            <a:ext cx="2705100" cy="2644140"/>
          </a:xfrm>
          <a:prstGeom prst="rect">
            <a:avLst/>
          </a:prstGeom>
        </p:spPr>
      </p:pic>
      <p:pic>
        <p:nvPicPr>
          <p:cNvPr id="7" name="内容占位符 6"/>
          <p:cNvPicPr>
            <a:picLocks noChangeAspect="1"/>
          </p:cNvPicPr>
          <p:nvPr>
            <p:ph idx="1"/>
            <p:custDataLst>
              <p:tags r:id="rId7"/>
            </p:custDataLst>
          </p:nvPr>
        </p:nvPicPr>
        <p:blipFill>
          <a:blip r:embed="rId8"/>
          <a:srcRect l="5726" t="3131" r="4167" b="2762"/>
          <a:stretch>
            <a:fillRect/>
          </a:stretch>
        </p:blipFill>
        <p:spPr>
          <a:xfrm>
            <a:off x="8979535" y="1039495"/>
            <a:ext cx="2677795" cy="259588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635000" y="3635375"/>
            <a:ext cx="2689860" cy="2606040"/>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6200140" y="3635375"/>
            <a:ext cx="2682240" cy="2583180"/>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3459480" y="3765550"/>
            <a:ext cx="2659380" cy="2560320"/>
          </a:xfrm>
          <a:prstGeom prst="rect">
            <a:avLst/>
          </a:prstGeom>
        </p:spPr>
      </p:pic>
      <p:pic>
        <p:nvPicPr>
          <p:cNvPr id="16" name="图片 15"/>
          <p:cNvPicPr>
            <a:picLocks noChangeAspect="1"/>
          </p:cNvPicPr>
          <p:nvPr>
            <p:custDataLst>
              <p:tags r:id="rId15"/>
            </p:custDataLst>
          </p:nvPr>
        </p:nvPicPr>
        <p:blipFill>
          <a:blip r:embed="rId16"/>
          <a:stretch>
            <a:fillRect/>
          </a:stretch>
        </p:blipFill>
        <p:spPr>
          <a:xfrm>
            <a:off x="9080500" y="3673475"/>
            <a:ext cx="2712720" cy="2567940"/>
          </a:xfrm>
          <a:prstGeom prst="rect">
            <a:avLst/>
          </a:prstGeom>
        </p:spPr>
      </p:pic>
      <p:sp>
        <p:nvSpPr>
          <p:cNvPr id="17" name="标题 7"/>
          <p:cNvSpPr>
            <a:spLocks noGrp="1"/>
          </p:cNvSpPr>
          <p:nvPr>
            <p:custDataLst>
              <p:tags r:id="rId17"/>
            </p:custDataLst>
          </p:nvPr>
        </p:nvSpPr>
        <p:spPr>
          <a:xfrm>
            <a:off x="780415" y="201930"/>
            <a:ext cx="8641080" cy="6178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GB" sz="3600" b="1" dirty="0" smtClean="0">
                <a:solidFill>
                  <a:srgbClr val="003366"/>
                </a:solidFill>
                <a:latin typeface="Calibri" panose="020F0502020204030204" pitchFamily="34" charset="0"/>
                <a:cs typeface="Calibri" panose="020F0502020204030204" pitchFamily="34" charset="0"/>
              </a:rPr>
              <a:t>Project|QLearning FrozenLake-v1</a:t>
            </a:r>
            <a:endParaRPr lang="en-US" altLang="en-GB"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6560" y="220345"/>
            <a:ext cx="9327515" cy="555625"/>
          </a:xfrm>
        </p:spPr>
        <p:txBody>
          <a:bodyPr/>
          <a:p>
            <a:r>
              <a:rPr lang="en-GB" altLang="en-US" sz="2800" b="1" dirty="0" smtClean="0">
                <a:solidFill>
                  <a:srgbClr val="003366"/>
                </a:solidFill>
                <a:latin typeface="Calibri" panose="020F0502020204030204" pitchFamily="34" charset="0"/>
                <a:cs typeface="Calibri" panose="020F0502020204030204" pitchFamily="34" charset="0"/>
                <a:sym typeface="+mn-ea"/>
              </a:rPr>
              <a:t>Reinforcement Learning in 3 Hours | Full Course using Python</a:t>
            </a:r>
            <a:endParaRPr lang="en-GB" altLang="en-US" sz="2800" b="1" dirty="0" smtClean="0">
              <a:solidFill>
                <a:srgbClr val="003366"/>
              </a:solidFill>
              <a:latin typeface="Calibri" panose="020F0502020204030204" pitchFamily="34" charset="0"/>
              <a:cs typeface="Calibri" panose="020F0502020204030204" pitchFamily="34" charset="0"/>
              <a:sym typeface="+mn-ea"/>
            </a:endParaRPr>
          </a:p>
        </p:txBody>
      </p:sp>
      <p:sp>
        <p:nvSpPr>
          <p:cNvPr id="3" name="内容占位符 2"/>
          <p:cNvSpPr>
            <a:spLocks noGrp="1"/>
          </p:cNvSpPr>
          <p:nvPr>
            <p:ph idx="1"/>
          </p:nvPr>
        </p:nvSpPr>
        <p:spPr>
          <a:xfrm>
            <a:off x="838200" y="1092200"/>
            <a:ext cx="10515600" cy="4351338"/>
          </a:xfrm>
        </p:spPr>
        <p:txBody>
          <a:bodyPr>
            <a:normAutofit/>
          </a:bodyPr>
          <a:p>
            <a:r>
              <a:rPr lang="zh-CN" altLang="en-US"/>
              <a:t>Reinforcement</a:t>
            </a:r>
            <a:r>
              <a:rPr lang="en-US" altLang="zh-CN"/>
              <a:t> </a:t>
            </a:r>
            <a:r>
              <a:rPr lang="zh-CN" altLang="en-US"/>
              <a:t>learning focuses on</a:t>
            </a:r>
            <a:r>
              <a:rPr lang="en-US" altLang="zh-CN"/>
              <a:t> </a:t>
            </a:r>
            <a:r>
              <a:rPr lang="zh-CN" altLang="en-US"/>
              <a:t>teaching agents through trial and</a:t>
            </a:r>
            <a:r>
              <a:rPr lang="en-US" altLang="zh-CN"/>
              <a:t> </a:t>
            </a:r>
            <a:r>
              <a:rPr lang="zh-CN" altLang="en-US"/>
              <a:t>error</a:t>
            </a:r>
            <a:r>
              <a:rPr lang="en-US" altLang="zh-CN"/>
              <a:t>, based on actively engaging with an environment.</a:t>
            </a:r>
            <a:endParaRPr lang="en-US" altLang="zh-CN"/>
          </a:p>
          <a:p>
            <a:r>
              <a:rPr lang="en-US" altLang="zh-CN"/>
              <a:t>How to do the optimization  is the main challenge in RL</a:t>
            </a:r>
            <a:endParaRPr lang="en-US" altLang="zh-CN"/>
          </a:p>
          <a:p>
            <a:r>
              <a:rPr lang="en-US" altLang="zh-CN"/>
              <a:t>Some important links</a:t>
            </a:r>
            <a:endParaRPr lang="en-US" altLang="zh-CN"/>
          </a:p>
          <a:p>
            <a:pPr lvl="1"/>
            <a:r>
              <a:rPr lang="en-US" altLang="zh-CN" sz="1800"/>
              <a:t>Get the code for this tutorial: https://github.com/nicknochnack/ReinforcementLearningCourse</a:t>
            </a:r>
            <a:endParaRPr lang="en-US" altLang="zh-CN" sz="1800"/>
          </a:p>
          <a:p>
            <a:pPr lvl="1"/>
            <a:r>
              <a:rPr lang="en-US" altLang="zh-CN" sz="1800"/>
              <a:t>Links Mentioned</a:t>
            </a:r>
            <a:endParaRPr lang="en-US" altLang="zh-CN" sz="1800"/>
          </a:p>
          <a:p>
            <a:pPr lvl="2"/>
            <a:r>
              <a:rPr lang="en-US" altLang="zh-CN" sz="1500"/>
              <a:t>Stable Baselines 3: https://stable-baselines3.readthedocs.io/en/master/</a:t>
            </a:r>
            <a:endParaRPr lang="en-US" altLang="zh-CN" sz="1500"/>
          </a:p>
          <a:p>
            <a:pPr lvl="2"/>
            <a:r>
              <a:rPr lang="en-US" altLang="zh-CN" sz="1500"/>
              <a:t>OpenAI Gym: https://gym.openai.com/</a:t>
            </a:r>
            <a:endParaRPr lang="en-US" altLang="zh-CN" sz="1500"/>
          </a:p>
          <a:p>
            <a:pPr lvl="2"/>
            <a:r>
              <a:rPr lang="en-US" altLang="zh-CN" sz="1500"/>
              <a:t>PyTorch: https://pytorch.org/</a:t>
            </a:r>
            <a:endParaRPr lang="en-US" altLang="zh-CN" sz="1500"/>
          </a:p>
          <a:p>
            <a:pPr lvl="2"/>
            <a:r>
              <a:rPr lang="en-US" altLang="zh-CN" sz="1500"/>
              <a:t>Atarimania ROMs: http://www.atarimania.com/roms/Roms.rar</a:t>
            </a:r>
            <a:endParaRPr lang="en-US" altLang="zh-CN" sz="1500"/>
          </a:p>
          <a:p>
            <a:pPr lvl="2"/>
            <a:r>
              <a:rPr lang="en-US" altLang="zh-CN" sz="1500"/>
              <a:t>Swig: http://www.swig.org/Doc1.3/Windows.html</a:t>
            </a:r>
            <a:endParaRPr lang="en-US" altLang="zh-CN"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ChangeAspect="1"/>
          </p:cNvPicPr>
          <p:nvPr>
            <p:ph idx="1"/>
            <p:custDataLst>
              <p:tags r:id="rId1"/>
            </p:custDataLst>
          </p:nvPr>
        </p:nvPicPr>
        <p:blipFill>
          <a:blip r:embed="rId2"/>
          <a:stretch>
            <a:fillRect/>
          </a:stretch>
        </p:blipFill>
        <p:spPr>
          <a:xfrm>
            <a:off x="504825" y="916305"/>
            <a:ext cx="4210685" cy="16192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04825" y="2613660"/>
            <a:ext cx="4046220" cy="170624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249035" y="911860"/>
            <a:ext cx="3202940" cy="162306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504825" y="4358640"/>
            <a:ext cx="4046220" cy="2014220"/>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6249035" y="2634615"/>
            <a:ext cx="5103495" cy="1711960"/>
          </a:xfrm>
          <a:prstGeom prst="rect">
            <a:avLst/>
          </a:prstGeom>
        </p:spPr>
      </p:pic>
      <p:sp>
        <p:nvSpPr>
          <p:cNvPr id="13" name="内容占位符 2"/>
          <p:cNvSpPr>
            <a:spLocks noGrp="1"/>
          </p:cNvSpPr>
          <p:nvPr>
            <p:custDataLst>
              <p:tags r:id="rId11"/>
            </p:custDataLst>
          </p:nvPr>
        </p:nvSpPr>
        <p:spPr>
          <a:xfrm>
            <a:off x="6271895" y="4434205"/>
            <a:ext cx="4036060" cy="2437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500"/>
              <a:t>core metrics to look at</a:t>
            </a:r>
            <a:endParaRPr lang="en-US" altLang="zh-CN" sz="1500"/>
          </a:p>
          <a:p>
            <a:pPr lvl="1"/>
            <a:r>
              <a:rPr lang="en-US" altLang="zh-CN" sz="1285"/>
              <a:t>Average Reward</a:t>
            </a:r>
            <a:endParaRPr lang="en-US" altLang="zh-CN" sz="1285"/>
          </a:p>
          <a:p>
            <a:pPr lvl="1"/>
            <a:r>
              <a:rPr lang="en-US" altLang="zh-CN" sz="1285"/>
              <a:t>Average Episode Length</a:t>
            </a:r>
            <a:endParaRPr lang="en-US" altLang="zh-CN" sz="1285"/>
          </a:p>
          <a:p>
            <a:pPr lvl="0"/>
            <a:r>
              <a:rPr lang="en-US" altLang="zh-CN" sz="1495"/>
              <a:t>Training Strategies</a:t>
            </a:r>
            <a:endParaRPr lang="en-US" altLang="zh-CN" sz="1495"/>
          </a:p>
          <a:p>
            <a:pPr lvl="1"/>
            <a:r>
              <a:rPr lang="en-US" altLang="zh-CN" sz="1280"/>
              <a:t>Train for Longer</a:t>
            </a:r>
            <a:endParaRPr lang="en-US" altLang="zh-CN" sz="1280"/>
          </a:p>
          <a:p>
            <a:pPr lvl="1"/>
            <a:r>
              <a:rPr lang="en-US" altLang="zh-CN" sz="1280"/>
              <a:t>Hyperparameter Tuning</a:t>
            </a:r>
            <a:endParaRPr lang="en-US" altLang="zh-CN" sz="1280"/>
          </a:p>
          <a:p>
            <a:pPr lvl="1"/>
            <a:r>
              <a:rPr lang="en-US" altLang="zh-CN" sz="1280"/>
              <a:t>Try Different Algorithms</a:t>
            </a:r>
            <a:endParaRPr lang="en-US" altLang="zh-CN" sz="1280"/>
          </a:p>
        </p:txBody>
      </p:sp>
      <p:sp>
        <p:nvSpPr>
          <p:cNvPr id="2" name="标题 1"/>
          <p:cNvSpPr>
            <a:spLocks noGrp="1"/>
          </p:cNvSpPr>
          <p:nvPr>
            <p:ph type="title"/>
            <p:custDataLst>
              <p:tags r:id="rId12"/>
            </p:custDataLst>
          </p:nvPr>
        </p:nvSpPr>
        <p:spPr>
          <a:xfrm>
            <a:off x="416560" y="220345"/>
            <a:ext cx="9327515" cy="555625"/>
          </a:xfrm>
        </p:spPr>
        <p:txBody>
          <a:bodyPr/>
          <a:p>
            <a:r>
              <a:rPr lang="en-GB" altLang="en-US" sz="2800" b="1" dirty="0" smtClean="0">
                <a:solidFill>
                  <a:srgbClr val="003366"/>
                </a:solidFill>
                <a:latin typeface="Calibri" panose="020F0502020204030204" pitchFamily="34" charset="0"/>
                <a:cs typeface="Calibri" panose="020F0502020204030204" pitchFamily="34" charset="0"/>
                <a:sym typeface="+mn-ea"/>
              </a:rPr>
              <a:t>Reinforcement Learning in 3 Hours | Full Course using Python</a:t>
            </a:r>
            <a:endParaRPr lang="en-GB" altLang="en-US" sz="2800" b="1" dirty="0" smtClean="0">
              <a:solidFill>
                <a:srgbClr val="003366"/>
              </a:solidFill>
              <a:latin typeface="Calibri" panose="020F0502020204030204" pitchFamily="34" charset="0"/>
              <a:cs typeface="Calibri" panose="020F0502020204030204"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r="3214"/>
          <a:stretch>
            <a:fillRect/>
          </a:stretch>
        </p:blipFill>
        <p:spPr>
          <a:xfrm>
            <a:off x="389255" y="1152525"/>
            <a:ext cx="5446395" cy="17811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89255" y="3138805"/>
            <a:ext cx="5459095" cy="1155700"/>
          </a:xfrm>
          <a:prstGeom prst="rect">
            <a:avLst/>
          </a:prstGeom>
        </p:spPr>
      </p:pic>
      <p:pic>
        <p:nvPicPr>
          <p:cNvPr id="6" name="图片 5"/>
          <p:cNvPicPr>
            <a:picLocks noChangeAspect="1"/>
          </p:cNvPicPr>
          <p:nvPr/>
        </p:nvPicPr>
        <p:blipFill>
          <a:blip r:embed="rId5"/>
          <a:stretch>
            <a:fillRect/>
          </a:stretch>
        </p:blipFill>
        <p:spPr>
          <a:xfrm>
            <a:off x="1028065" y="4438650"/>
            <a:ext cx="4807585" cy="1037590"/>
          </a:xfrm>
          <a:prstGeom prst="rect">
            <a:avLst/>
          </a:prstGeom>
        </p:spPr>
      </p:pic>
      <p:pic>
        <p:nvPicPr>
          <p:cNvPr id="7" name="图片 6"/>
          <p:cNvPicPr>
            <a:picLocks noChangeAspect="1"/>
          </p:cNvPicPr>
          <p:nvPr>
            <p:custDataLst>
              <p:tags r:id="rId6"/>
            </p:custDataLst>
          </p:nvPr>
        </p:nvPicPr>
        <p:blipFill>
          <a:blip r:embed="rId7"/>
          <a:srcRect r="29538"/>
          <a:stretch>
            <a:fillRect/>
          </a:stretch>
        </p:blipFill>
        <p:spPr>
          <a:xfrm>
            <a:off x="389255" y="4446270"/>
            <a:ext cx="496570" cy="1023620"/>
          </a:xfrm>
          <a:prstGeom prst="rect">
            <a:avLst/>
          </a:prstGeom>
        </p:spPr>
      </p:pic>
      <p:sp>
        <p:nvSpPr>
          <p:cNvPr id="8" name="内容占位符 7"/>
          <p:cNvSpPr>
            <a:spLocks noGrp="1"/>
          </p:cNvSpPr>
          <p:nvPr>
            <p:ph idx="1"/>
            <p:custDataLst>
              <p:tags r:id="rId8"/>
            </p:custDataLst>
          </p:nvPr>
        </p:nvSpPr>
        <p:spPr>
          <a:xfrm>
            <a:off x="6326505" y="1101725"/>
            <a:ext cx="5765165" cy="4585970"/>
          </a:xfrm>
        </p:spPr>
        <p:txBody>
          <a:bodyPr>
            <a:noAutofit/>
          </a:bodyPr>
          <a:p>
            <a:r>
              <a:rPr lang="en-US" altLang="zh-CN" sz="1400" dirty="0">
                <a:sym typeface="+mn-ea"/>
              </a:rPr>
              <a:t>DQN (Deep Q-Network)</a:t>
            </a:r>
            <a:endParaRPr lang="en-US" altLang="zh-CN" sz="1400" dirty="0"/>
          </a:p>
          <a:p>
            <a:pPr lvl="1"/>
            <a:r>
              <a:rPr lang="en-US" altLang="zh-CN" sz="900" dirty="0"/>
              <a:t>DQN is a reinforcement learning algorithm that combines the principles of deep learning and Q-learning.</a:t>
            </a:r>
            <a:endParaRPr lang="en-US" altLang="zh-CN" sz="900" dirty="0"/>
          </a:p>
          <a:p>
            <a:pPr lvl="1"/>
            <a:r>
              <a:rPr lang="en-US" altLang="zh-CN" sz="900" dirty="0"/>
              <a:t>It utilizes deep neural networks to approximate the action-value function and optimize the decision-making policy through learning network parameters.</a:t>
            </a:r>
            <a:endParaRPr lang="en-US" altLang="zh-CN" sz="900" dirty="0"/>
          </a:p>
          <a:p>
            <a:pPr lvl="1"/>
            <a:r>
              <a:rPr lang="en-US" altLang="zh-CN" sz="900" dirty="0"/>
              <a:t>The core idea of DQN is to maximize cumulative rewards in order to learn the optimal action strategy.</a:t>
            </a:r>
            <a:endParaRPr lang="en-US" altLang="zh-CN" sz="900" dirty="0"/>
          </a:p>
          <a:p>
            <a:pPr lvl="1"/>
            <a:r>
              <a:rPr lang="en-US" altLang="zh-CN" sz="900" dirty="0"/>
              <a:t>Experience replay is a key technique used in DQN, which improves learning efficiency and stability by storing and reusing the agent's experiences with the environment.</a:t>
            </a:r>
            <a:endParaRPr lang="en-US" altLang="zh-CN" sz="900" dirty="0"/>
          </a:p>
          <a:p>
            <a:pPr lvl="1"/>
            <a:r>
              <a:rPr lang="en-US" altLang="zh-CN" sz="900" dirty="0"/>
              <a:t>Another important enhancement is the use of target networks, which addresses the issue of estimation bias in DQN. Target networks involve using a fixed older network to compute target Q-values, reducing target fluctuations.</a:t>
            </a:r>
            <a:endParaRPr lang="en-US" altLang="zh-CN" sz="900" dirty="0"/>
          </a:p>
          <a:p>
            <a:pPr lvl="1"/>
            <a:r>
              <a:rPr lang="en-US" altLang="zh-CN" sz="900" dirty="0"/>
              <a:t>DQN has achieved remarkable success in solving problems with discrete action spaces, particularly in applications such as Atari games.</a:t>
            </a:r>
            <a:endParaRPr lang="en-US" altLang="zh-CN" sz="900" dirty="0"/>
          </a:p>
          <a:p>
            <a:pPr lvl="1"/>
            <a:r>
              <a:rPr lang="en-US" altLang="zh-CN" sz="900" dirty="0"/>
              <a:t>The success of DQN has inspired the development of subsequent algorithms, including Double DQN, Deep Deterministic Policy Gradient (DDPG), and Proximal Policy Optimization (PPO).</a:t>
            </a:r>
            <a:endParaRPr lang="en-US" altLang="zh-CN" sz="900" dirty="0"/>
          </a:p>
          <a:p>
            <a:pPr lvl="1"/>
            <a:endParaRPr lang="en-US" altLang="zh-CN" sz="900" dirty="0"/>
          </a:p>
          <a:p>
            <a:pPr lvl="0" algn="l">
              <a:buClrTx/>
              <a:buSzTx/>
            </a:pPr>
            <a:r>
              <a:rPr lang="en-US" altLang="zh-CN" sz="1400" dirty="0"/>
              <a:t>3 projects</a:t>
            </a:r>
            <a:endParaRPr lang="en-US" altLang="zh-CN" sz="1400" dirty="0"/>
          </a:p>
          <a:p>
            <a:pPr lvl="1"/>
            <a:r>
              <a:rPr lang="en-US" altLang="zh-CN" sz="900" dirty="0"/>
              <a:t>https://github.com/nicknochnack/ReinforcementLearningCourse</a:t>
            </a:r>
            <a:endParaRPr lang="en-US" altLang="zh-CN" sz="900" dirty="0"/>
          </a:p>
          <a:p>
            <a:pPr lvl="1"/>
            <a:r>
              <a:rPr lang="en-US" altLang="zh-CN" sz="900" dirty="0"/>
              <a:t>breakout</a:t>
            </a:r>
            <a:endParaRPr lang="en-US" altLang="zh-CN" sz="900" dirty="0"/>
          </a:p>
          <a:p>
            <a:pPr lvl="2"/>
            <a:endParaRPr lang="en-US" altLang="zh-CN" sz="750" dirty="0"/>
          </a:p>
          <a:p>
            <a:pPr lvl="2"/>
            <a:r>
              <a:rPr lang="en-US" altLang="zh-CN" sz="750" dirty="0"/>
              <a:t>model = A2C("CnnPolicy", env, verbose=1, tensorboard_log=log_path)  </a:t>
            </a:r>
            <a:r>
              <a:rPr lang="en-US" altLang="zh-CN" sz="750" dirty="0">
                <a:highlight>
                  <a:srgbClr val="FFFF00"/>
                </a:highlight>
              </a:rPr>
              <a:t>##CNN:image</a:t>
            </a:r>
            <a:endParaRPr lang="en-US" altLang="zh-CN" sz="750" dirty="0">
              <a:highlight>
                <a:srgbClr val="FFFF00"/>
              </a:highlight>
            </a:endParaRPr>
          </a:p>
          <a:p>
            <a:pPr lvl="1"/>
            <a:r>
              <a:rPr lang="en-US" altLang="zh-CN" sz="900" dirty="0"/>
              <a:t>self driving</a:t>
            </a:r>
            <a:endParaRPr lang="en-US" altLang="zh-CN" sz="900" dirty="0"/>
          </a:p>
          <a:p>
            <a:pPr lvl="2"/>
            <a:r>
              <a:rPr lang="en-US" altLang="zh-CN" sz="750" dirty="0"/>
              <a:t>model = PPO("CnnPolicy", env, verbose=1, tensorboard_log=log_path)</a:t>
            </a:r>
            <a:endParaRPr lang="en-US" altLang="zh-CN" sz="750" dirty="0"/>
          </a:p>
          <a:p>
            <a:pPr lvl="1"/>
            <a:r>
              <a:rPr lang="en-US" altLang="zh-CN" sz="900" dirty="0"/>
              <a:t>custom environmnent</a:t>
            </a:r>
            <a:endParaRPr lang="en-US" altLang="zh-CN" sz="750" dirty="0"/>
          </a:p>
          <a:p>
            <a:pPr lvl="2"/>
            <a:r>
              <a:rPr lang="en-US" altLang="zh-CN" sz="750" dirty="0"/>
              <a:t>model = PPO("MlpPolicy", env, verbose=1, tensorboard_log=log_path)</a:t>
            </a:r>
            <a:r>
              <a:rPr lang="en-US" altLang="zh-CN" sz="750" dirty="0">
                <a:highlight>
                  <a:srgbClr val="FFFF00"/>
                </a:highlight>
              </a:rPr>
              <a:t>##MLP:tabular data/observations</a:t>
            </a:r>
            <a:endParaRPr lang="en-US" altLang="zh-CN" sz="750" dirty="0">
              <a:highlight>
                <a:srgbClr val="FFFF00"/>
              </a:highlight>
            </a:endParaRPr>
          </a:p>
          <a:p>
            <a:pPr lvl="1"/>
            <a:endParaRPr lang="en-US" altLang="zh-CN" sz="750" dirty="0">
              <a:highlight>
                <a:srgbClr val="FFFF00"/>
              </a:highlight>
            </a:endParaRPr>
          </a:p>
        </p:txBody>
      </p:sp>
      <p:pic>
        <p:nvPicPr>
          <p:cNvPr id="10" name="图片 9"/>
          <p:cNvPicPr>
            <a:picLocks noChangeAspect="1"/>
          </p:cNvPicPr>
          <p:nvPr>
            <p:custDataLst>
              <p:tags r:id="rId9"/>
            </p:custDataLst>
          </p:nvPr>
        </p:nvPicPr>
        <p:blipFill>
          <a:blip r:embed="rId10"/>
          <a:stretch>
            <a:fillRect/>
          </a:stretch>
        </p:blipFill>
        <p:spPr>
          <a:xfrm>
            <a:off x="7600950" y="4371975"/>
            <a:ext cx="1801495" cy="327660"/>
          </a:xfrm>
          <a:prstGeom prst="rect">
            <a:avLst/>
          </a:prstGeom>
        </p:spPr>
      </p:pic>
      <p:sp>
        <p:nvSpPr>
          <p:cNvPr id="2" name="标题 1"/>
          <p:cNvSpPr>
            <a:spLocks noGrp="1"/>
          </p:cNvSpPr>
          <p:nvPr>
            <p:ph type="title"/>
            <p:custDataLst>
              <p:tags r:id="rId11"/>
            </p:custDataLst>
          </p:nvPr>
        </p:nvSpPr>
        <p:spPr>
          <a:xfrm>
            <a:off x="416560" y="220345"/>
            <a:ext cx="9327515" cy="555625"/>
          </a:xfrm>
        </p:spPr>
        <p:txBody>
          <a:bodyPr/>
          <a:p>
            <a:r>
              <a:rPr lang="en-GB" altLang="en-US" sz="2800" b="1" dirty="0" smtClean="0">
                <a:solidFill>
                  <a:srgbClr val="003366"/>
                </a:solidFill>
                <a:latin typeface="Calibri" panose="020F0502020204030204" pitchFamily="34" charset="0"/>
                <a:cs typeface="Calibri" panose="020F0502020204030204" pitchFamily="34" charset="0"/>
                <a:sym typeface="+mn-ea"/>
              </a:rPr>
              <a:t>Reinforcement Learning in 3 Hours | Full Course using Python</a:t>
            </a:r>
            <a:endParaRPr lang="en-GB" altLang="en-US" sz="2800" b="1" dirty="0" smtClean="0">
              <a:solidFill>
                <a:srgbClr val="003366"/>
              </a:solidFill>
              <a:latin typeface="Calibri" panose="020F0502020204030204" pitchFamily="34" charset="0"/>
              <a:cs typeface="Calibri" panose="020F050202020403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80415" y="201930"/>
            <a:ext cx="1206500" cy="617855"/>
          </a:xfrm>
        </p:spPr>
        <p:txBody>
          <a:bodyPr>
            <a:normAutofit fontScale="90000"/>
          </a:bodyPr>
          <a:p>
            <a:r>
              <a:rPr lang="en-GB" altLang="en-US" sz="3600" b="1" dirty="0" smtClean="0">
                <a:solidFill>
                  <a:srgbClr val="003366"/>
                </a:solidFill>
                <a:latin typeface="Calibri" panose="020F0502020204030204" pitchFamily="34" charset="0"/>
                <a:cs typeface="Calibri" panose="020F0502020204030204" pitchFamily="34" charset="0"/>
              </a:rPr>
              <a:t>Gym</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
        <p:nvSpPr>
          <p:cNvPr id="3" name="内容占位符 2"/>
          <p:cNvSpPr>
            <a:spLocks noGrp="1"/>
          </p:cNvSpPr>
          <p:nvPr>
            <p:ph idx="1"/>
          </p:nvPr>
        </p:nvSpPr>
        <p:spPr>
          <a:xfrm>
            <a:off x="838200" y="1092200"/>
            <a:ext cx="10515600" cy="4351338"/>
          </a:xfrm>
        </p:spPr>
        <p:txBody>
          <a:bodyPr/>
          <a:p>
            <a:r>
              <a:rPr lang="zh-CN" altLang="en-US"/>
              <a:t>Gym is a standard API for reinforcement learning, and a diverse collection of reference environments</a:t>
            </a:r>
            <a:endParaRPr lang="zh-CN" altLang="en-US"/>
          </a:p>
        </p:txBody>
      </p:sp>
      <p:pic>
        <p:nvPicPr>
          <p:cNvPr id="4" name="图片 3"/>
          <p:cNvPicPr>
            <a:picLocks noChangeAspect="1"/>
          </p:cNvPicPr>
          <p:nvPr>
            <p:custDataLst>
              <p:tags r:id="rId1"/>
            </p:custDataLst>
          </p:nvPr>
        </p:nvPicPr>
        <p:blipFill>
          <a:blip r:embed="rId2"/>
          <a:srcRect r="1113"/>
          <a:stretch>
            <a:fillRect/>
          </a:stretch>
        </p:blipFill>
        <p:spPr>
          <a:xfrm>
            <a:off x="1107440" y="2496185"/>
            <a:ext cx="4868545" cy="24117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453505" y="2359025"/>
            <a:ext cx="5120640" cy="25488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035050"/>
            <a:ext cx="10591800" cy="3824605"/>
          </a:xfrm>
        </p:spPr>
        <p:txBody>
          <a:bodyPr>
            <a:noAutofit/>
          </a:bodyPr>
          <a:p>
            <a:r>
              <a:rPr lang="zh-CN" altLang="en-US" sz="2000"/>
              <a:t>Markov Decision Process (MDP)</a:t>
            </a:r>
            <a:endParaRPr lang="zh-CN" altLang="en-US" sz="2000"/>
          </a:p>
          <a:p>
            <a:pPr lvl="1"/>
            <a:r>
              <a:rPr lang="zh-CN" altLang="en-US" sz="1800"/>
              <a:t>A mathematical framework used to describe reinforcement learning problems. It consists of a set of states, a set of possible actions, state transition probabilities, and a reward function. MDP is used to model the decision-making process of an agent in an environment.</a:t>
            </a:r>
            <a:endParaRPr lang="zh-CN" altLang="en-US" sz="1800"/>
          </a:p>
          <a:p>
            <a:r>
              <a:rPr lang="zh-CN" altLang="en-US" sz="2000"/>
              <a:t>Policy Iteration</a:t>
            </a:r>
            <a:endParaRPr lang="zh-CN" altLang="en-US" sz="2000"/>
          </a:p>
          <a:p>
            <a:pPr lvl="1"/>
            <a:r>
              <a:rPr lang="zh-CN" altLang="en-US" sz="1800"/>
              <a:t>An iterative algorithm used to find the optimal policy in an MDP. It involves iteratively improving the policy by evaluating and updating it until the optimal policy is found.</a:t>
            </a:r>
            <a:endParaRPr lang="zh-CN" altLang="en-US" sz="1800"/>
          </a:p>
          <a:p>
            <a:r>
              <a:rPr lang="zh-CN" altLang="en-US" sz="2000"/>
              <a:t>Value Iteration</a:t>
            </a:r>
            <a:endParaRPr lang="zh-CN" altLang="en-US" sz="2000"/>
          </a:p>
          <a:p>
            <a:pPr lvl="1"/>
            <a:r>
              <a:rPr lang="zh-CN" altLang="en-US" sz="1800"/>
              <a:t>An iterative algorithm used to find the optimal value function in an MDP. It iteratively updates the value estimates for each state until it converges to the optimal value function.</a:t>
            </a:r>
            <a:endParaRPr lang="zh-CN" altLang="en-US" sz="1800"/>
          </a:p>
          <a:p>
            <a:r>
              <a:rPr lang="zh-CN" altLang="en-US" sz="2000"/>
              <a:t>Generalized Iteration</a:t>
            </a:r>
            <a:endParaRPr lang="zh-CN" altLang="en-US" sz="2000"/>
          </a:p>
          <a:p>
            <a:pPr lvl="1"/>
            <a:r>
              <a:rPr lang="zh-CN" altLang="en-US" sz="1800"/>
              <a:t>An iterative algorithm used to solve reinforcement learning problems with uncertainty. It involves iteratively updating confidence intervals or upper bounds to find the optimal policy or value function in situations where the environment has uncertainties.</a:t>
            </a:r>
            <a:endParaRPr lang="zh-CN" altLang="en-US" sz="1800"/>
          </a:p>
        </p:txBody>
      </p:sp>
      <p:sp>
        <p:nvSpPr>
          <p:cNvPr id="4" name="文本框 3"/>
          <p:cNvSpPr txBox="1"/>
          <p:nvPr/>
        </p:nvSpPr>
        <p:spPr>
          <a:xfrm>
            <a:off x="549275" y="5946775"/>
            <a:ext cx="6781800" cy="368300"/>
          </a:xfrm>
          <a:prstGeom prst="rect">
            <a:avLst/>
          </a:prstGeom>
          <a:noFill/>
        </p:spPr>
        <p:txBody>
          <a:bodyPr wrap="square" rtlCol="0">
            <a:spAutoFit/>
          </a:bodyPr>
          <a:p>
            <a:r>
              <a:rPr lang="zh-CN" altLang="en-US"/>
              <a:t>https://www.bilibili.com/video/BV1Pi4y1Z7Tp</a:t>
            </a:r>
            <a:endParaRPr lang="zh-CN" altLang="en-US"/>
          </a:p>
        </p:txBody>
      </p:sp>
      <p:sp>
        <p:nvSpPr>
          <p:cNvPr id="8" name="标题 7"/>
          <p:cNvSpPr>
            <a:spLocks noGrp="1"/>
          </p:cNvSpPr>
          <p:nvPr>
            <p:ph type="title"/>
            <p:custDataLst>
              <p:tags r:id="rId1"/>
            </p:custDataLst>
          </p:nvPr>
        </p:nvSpPr>
        <p:spPr>
          <a:xfrm>
            <a:off x="780415" y="201930"/>
            <a:ext cx="4749800" cy="617855"/>
          </a:xfrm>
        </p:spPr>
        <p:txBody>
          <a:bodyPr>
            <a:normAutofit fontScale="90000"/>
          </a:bodyPr>
          <a:p>
            <a:r>
              <a:rPr lang="en-GB" altLang="en-US" sz="3600" b="1" dirty="0" smtClean="0">
                <a:solidFill>
                  <a:srgbClr val="003366"/>
                </a:solidFill>
                <a:latin typeface="Calibri" panose="020F0502020204030204" pitchFamily="34" charset="0"/>
                <a:cs typeface="Calibri" panose="020F0502020204030204" pitchFamily="34" charset="0"/>
              </a:rPr>
              <a:t>Basic  Algorithms</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4820" y="50800"/>
            <a:ext cx="6301105" cy="1028700"/>
          </a:xfrm>
        </p:spPr>
        <p:txBody>
          <a:bodyPr/>
          <a:p>
            <a:r>
              <a:rPr lang="en-GB" altLang="en-US" sz="3600" b="1" dirty="0" smtClean="0">
                <a:solidFill>
                  <a:srgbClr val="003366"/>
                </a:solidFill>
                <a:latin typeface="Calibri" panose="020F0502020204030204" pitchFamily="34" charset="0"/>
                <a:cs typeface="Calibri" panose="020F0502020204030204" pitchFamily="34" charset="0"/>
                <a:sym typeface="+mn-ea"/>
              </a:rPr>
              <a:t>Markov Decision Process (MDP)</a:t>
            </a:r>
            <a:endParaRPr lang="en-GB" altLang="en-US" sz="3600" b="1" dirty="0" smtClean="0">
              <a:solidFill>
                <a:srgbClr val="003366"/>
              </a:solidFill>
              <a:latin typeface="Calibri" panose="020F0502020204030204" pitchFamily="34" charset="0"/>
              <a:cs typeface="Calibri" panose="020F0502020204030204" pitchFamily="34" charset="0"/>
            </a:endParaRPr>
          </a:p>
        </p:txBody>
      </p:sp>
      <p:pic>
        <p:nvPicPr>
          <p:cNvPr id="4" name="图片 3"/>
          <p:cNvPicPr>
            <a:picLocks noChangeAspect="1"/>
          </p:cNvPicPr>
          <p:nvPr>
            <p:custDataLst>
              <p:tags r:id="rId1"/>
            </p:custDataLst>
          </p:nvPr>
        </p:nvPicPr>
        <p:blipFill>
          <a:blip r:embed="rId2"/>
          <a:srcRect r="35066"/>
          <a:stretch>
            <a:fillRect/>
          </a:stretch>
        </p:blipFill>
        <p:spPr>
          <a:xfrm>
            <a:off x="838200" y="1395730"/>
            <a:ext cx="4147820" cy="2597150"/>
          </a:xfrm>
          <a:prstGeom prst="rect">
            <a:avLst/>
          </a:prstGeom>
        </p:spPr>
      </p:pic>
      <p:pic>
        <p:nvPicPr>
          <p:cNvPr id="6" name="图片 5"/>
          <p:cNvPicPr>
            <a:picLocks noChangeAspect="1"/>
          </p:cNvPicPr>
          <p:nvPr>
            <p:custDataLst>
              <p:tags r:id="rId3"/>
            </p:custDataLst>
          </p:nvPr>
        </p:nvPicPr>
        <p:blipFill>
          <a:blip r:embed="rId4"/>
          <a:srcRect l="3672"/>
          <a:stretch>
            <a:fillRect/>
          </a:stretch>
        </p:blipFill>
        <p:spPr>
          <a:xfrm>
            <a:off x="4986020" y="1482090"/>
            <a:ext cx="2967355" cy="116014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9004935" y="1339850"/>
            <a:ext cx="2620010" cy="351155"/>
          </a:xfrm>
          <a:prstGeom prst="rect">
            <a:avLst/>
          </a:prstGeom>
        </p:spPr>
      </p:pic>
      <p:sp>
        <p:nvSpPr>
          <p:cNvPr id="8" name="文本框 7"/>
          <p:cNvSpPr txBox="1"/>
          <p:nvPr/>
        </p:nvSpPr>
        <p:spPr>
          <a:xfrm>
            <a:off x="8783320" y="1776095"/>
            <a:ext cx="3282315" cy="1223010"/>
          </a:xfrm>
          <a:prstGeom prst="rect">
            <a:avLst/>
          </a:prstGeom>
          <a:noFill/>
        </p:spPr>
        <p:txBody>
          <a:bodyPr wrap="square" rtlCol="0">
            <a:noAutofit/>
          </a:bodyPr>
          <a:p>
            <a:r>
              <a:rPr lang="zh-CN" altLang="en-US" sz="1200"/>
              <a:t>Markov Property: </a:t>
            </a:r>
            <a:endParaRPr lang="zh-CN" altLang="en-US" sz="1200"/>
          </a:p>
          <a:p>
            <a:pPr lvl="1"/>
            <a:r>
              <a:rPr lang="zh-CN" altLang="en-US" sz="1200"/>
              <a:t>The property that the action at the next time step depends only on the current state and is independent of the states prior to the current time step.</a:t>
            </a:r>
            <a:endParaRPr lang="zh-CN" altLang="en-US" sz="1200"/>
          </a:p>
        </p:txBody>
      </p:sp>
      <p:pic>
        <p:nvPicPr>
          <p:cNvPr id="9" name="图片 8"/>
          <p:cNvPicPr>
            <a:picLocks noChangeAspect="1"/>
          </p:cNvPicPr>
          <p:nvPr>
            <p:custDataLst>
              <p:tags r:id="rId7"/>
            </p:custDataLst>
          </p:nvPr>
        </p:nvPicPr>
        <p:blipFill>
          <a:blip r:embed="rId8"/>
          <a:stretch>
            <a:fillRect/>
          </a:stretch>
        </p:blipFill>
        <p:spPr>
          <a:xfrm>
            <a:off x="4337685" y="2939415"/>
            <a:ext cx="4552950" cy="2138045"/>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5865495" y="5047615"/>
            <a:ext cx="3556635" cy="1419225"/>
          </a:xfrm>
          <a:prstGeom prst="rect">
            <a:avLst/>
          </a:prstGeom>
        </p:spPr>
      </p:pic>
      <p:sp>
        <p:nvSpPr>
          <p:cNvPr id="13" name="文本框 12"/>
          <p:cNvSpPr txBox="1"/>
          <p:nvPr>
            <p:custDataLst>
              <p:tags r:id="rId11"/>
            </p:custDataLst>
          </p:nvPr>
        </p:nvSpPr>
        <p:spPr>
          <a:xfrm>
            <a:off x="549275" y="5946775"/>
            <a:ext cx="6781800" cy="368300"/>
          </a:xfrm>
          <a:prstGeom prst="rect">
            <a:avLst/>
          </a:prstGeom>
          <a:noFill/>
        </p:spPr>
        <p:txBody>
          <a:bodyPr wrap="square" rtlCol="0">
            <a:spAutoFit/>
          </a:bodyPr>
          <a:p>
            <a:r>
              <a:rPr lang="zh-CN" altLang="en-US"/>
              <a:t>https://www.bilibili.com/video/BV1Pi4y1Z7Tp</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1840" y="-84455"/>
            <a:ext cx="3101975" cy="1009650"/>
          </a:xfrm>
        </p:spPr>
        <p:txBody>
          <a:bodyPr/>
          <a:p>
            <a:r>
              <a:rPr lang="en-GB" altLang="en-US" sz="3600" b="1" dirty="0" smtClean="0">
                <a:solidFill>
                  <a:srgbClr val="003366"/>
                </a:solidFill>
                <a:latin typeface="Calibri" panose="020F0502020204030204" pitchFamily="34" charset="0"/>
                <a:cs typeface="Calibri" panose="020F0502020204030204" pitchFamily="34" charset="0"/>
              </a:rPr>
              <a:t>Policy Iteration</a:t>
            </a:r>
            <a:endParaRPr lang="en-GB" altLang="en-US" sz="3600" b="1" dirty="0" smtClean="0">
              <a:solidFill>
                <a:srgbClr val="003366"/>
              </a:solidFill>
              <a:latin typeface="Calibri" panose="020F0502020204030204" pitchFamily="34" charset="0"/>
              <a:cs typeface="Calibri" panose="020F0502020204030204" pitchFamily="34" charset="0"/>
            </a:endParaRPr>
          </a:p>
        </p:txBody>
      </p:sp>
      <p:pic>
        <p:nvPicPr>
          <p:cNvPr id="11" name="图片 10"/>
          <p:cNvPicPr>
            <a:picLocks noChangeAspect="1"/>
          </p:cNvPicPr>
          <p:nvPr>
            <p:custDataLst>
              <p:tags r:id="rId1"/>
            </p:custDataLst>
          </p:nvPr>
        </p:nvPicPr>
        <p:blipFill>
          <a:blip r:embed="rId2"/>
          <a:stretch>
            <a:fillRect/>
          </a:stretch>
        </p:blipFill>
        <p:spPr>
          <a:xfrm>
            <a:off x="838200" y="1347470"/>
            <a:ext cx="8331200" cy="4231005"/>
          </a:xfrm>
          <a:prstGeom prst="rect">
            <a:avLst/>
          </a:prstGeom>
        </p:spPr>
      </p:pic>
      <p:sp>
        <p:nvSpPr>
          <p:cNvPr id="4" name="文本框 3"/>
          <p:cNvSpPr txBox="1"/>
          <p:nvPr>
            <p:custDataLst>
              <p:tags r:id="rId3"/>
            </p:custDataLst>
          </p:nvPr>
        </p:nvSpPr>
        <p:spPr>
          <a:xfrm>
            <a:off x="549275" y="5946775"/>
            <a:ext cx="6781800" cy="368300"/>
          </a:xfrm>
          <a:prstGeom prst="rect">
            <a:avLst/>
          </a:prstGeom>
          <a:noFill/>
        </p:spPr>
        <p:txBody>
          <a:bodyPr wrap="square" rtlCol="0">
            <a:spAutoFit/>
          </a:bodyPr>
          <a:p>
            <a:r>
              <a:rPr lang="zh-CN" altLang="en-US"/>
              <a:t>https://www.bilibili.com/video/BV1Pi4y1Z7Tp</a:t>
            </a:r>
            <a:endParaRPr lang="zh-CN" altLang="en-US"/>
          </a:p>
        </p:txBody>
      </p:sp>
      <p:pic>
        <p:nvPicPr>
          <p:cNvPr id="5" name="图片 4"/>
          <p:cNvPicPr>
            <a:picLocks noChangeAspect="1"/>
          </p:cNvPicPr>
          <p:nvPr>
            <p:custDataLst>
              <p:tags r:id="rId4"/>
            </p:custDataLst>
          </p:nvPr>
        </p:nvPicPr>
        <p:blipFill>
          <a:blip r:embed="rId5"/>
          <a:stretch>
            <a:fillRect/>
          </a:stretch>
        </p:blipFill>
        <p:spPr>
          <a:xfrm>
            <a:off x="5262880" y="4445635"/>
            <a:ext cx="3543300" cy="150114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9343390" y="4203700"/>
            <a:ext cx="2166620" cy="180276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8033385" y="236855"/>
            <a:ext cx="3940175" cy="203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36905" y="-136525"/>
            <a:ext cx="10515600" cy="1325563"/>
          </a:xfrm>
        </p:spPr>
        <p:txBody>
          <a:bodyPr/>
          <a:p>
            <a:r>
              <a:rPr lang="en-GB" altLang="en-US" sz="3600" b="1" dirty="0" smtClean="0">
                <a:solidFill>
                  <a:srgbClr val="003366"/>
                </a:solidFill>
                <a:latin typeface="Calibri" panose="020F0502020204030204" pitchFamily="34" charset="0"/>
                <a:cs typeface="Calibri" panose="020F0502020204030204" pitchFamily="34" charset="0"/>
              </a:rPr>
              <a:t>Value Iteration</a:t>
            </a:r>
            <a:endParaRPr lang="en-GB" altLang="en-US" sz="3600" b="1" dirty="0" smtClean="0">
              <a:solidFill>
                <a:srgbClr val="003366"/>
              </a:solidFill>
              <a:latin typeface="Calibri" panose="020F0502020204030204" pitchFamily="34" charset="0"/>
              <a:cs typeface="Calibri" panose="020F0502020204030204" pitchFamily="34" charset="0"/>
            </a:endParaRPr>
          </a:p>
        </p:txBody>
      </p:sp>
      <p:sp>
        <p:nvSpPr>
          <p:cNvPr id="5" name="文本框 4"/>
          <p:cNvSpPr txBox="1"/>
          <p:nvPr>
            <p:custDataLst>
              <p:tags r:id="rId1"/>
            </p:custDataLst>
          </p:nvPr>
        </p:nvSpPr>
        <p:spPr>
          <a:xfrm>
            <a:off x="549275" y="5946775"/>
            <a:ext cx="6781800" cy="368300"/>
          </a:xfrm>
          <a:prstGeom prst="rect">
            <a:avLst/>
          </a:prstGeom>
          <a:noFill/>
        </p:spPr>
        <p:txBody>
          <a:bodyPr wrap="square" rtlCol="0">
            <a:spAutoFit/>
          </a:bodyPr>
          <a:p>
            <a:r>
              <a:rPr lang="zh-CN" altLang="en-US"/>
              <a:t>https://www.bilibili.com/video/BV1VY411W7Mm</a:t>
            </a:r>
            <a:endParaRPr lang="zh-CN" altLang="en-US"/>
          </a:p>
        </p:txBody>
      </p:sp>
      <p:pic>
        <p:nvPicPr>
          <p:cNvPr id="6" name="图片 5"/>
          <p:cNvPicPr>
            <a:picLocks noChangeAspect="1"/>
          </p:cNvPicPr>
          <p:nvPr>
            <p:custDataLst>
              <p:tags r:id="rId2"/>
            </p:custDataLst>
          </p:nvPr>
        </p:nvPicPr>
        <p:blipFill>
          <a:blip r:embed="rId3"/>
          <a:srcRect t="1633"/>
          <a:stretch>
            <a:fillRect/>
          </a:stretch>
        </p:blipFill>
        <p:spPr>
          <a:xfrm>
            <a:off x="1101725" y="1278255"/>
            <a:ext cx="8705215" cy="395097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commondata" val="eyJoZGlkIjoiOTc0NmU2ZWFlOTdhMjE5MGZjOTMxYzJiMDY3Y2MxOTc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5765</Words>
  <Application>WPS 演示</Application>
  <PresentationFormat>宽屏</PresentationFormat>
  <Paragraphs>128</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Calibri</vt:lpstr>
      <vt:lpstr>等线</vt:lpstr>
      <vt:lpstr>微软雅黑</vt:lpstr>
      <vt:lpstr>Arial Unicode MS</vt:lpstr>
      <vt:lpstr>等线 Light</vt:lpstr>
      <vt:lpstr>Office 主题​​</vt:lpstr>
      <vt:lpstr>PowerPoint 演示文稿</vt:lpstr>
      <vt:lpstr>Reinforcement Learning in 3 Hours | Full Course using Python</vt:lpstr>
      <vt:lpstr>Reinforcement Learning in 3 Hours | Full Course using Python</vt:lpstr>
      <vt:lpstr>Reinforcement Learning in 3 Hours | Full Course using Python</vt:lpstr>
      <vt:lpstr>Gym</vt:lpstr>
      <vt:lpstr>Basic  Algorithms</vt:lpstr>
      <vt:lpstr>Markov Decision Process (MDP)</vt:lpstr>
      <vt:lpstr>Policy Iteration</vt:lpstr>
      <vt:lpstr>Value Iteration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Daiyan XING</dc:creator>
  <cp:lastModifiedBy>CANDY</cp:lastModifiedBy>
  <cp:revision>8</cp:revision>
  <dcterms:created xsi:type="dcterms:W3CDTF">2023-11-30T17:09:00Z</dcterms:created>
  <dcterms:modified xsi:type="dcterms:W3CDTF">2023-12-08T13:33:02Z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F59A8F74C29F420C9583C9110ACB4423_12</vt:lpwstr>
  </property>
  <property fmtid="{D5CDD505-2E9C-101B-9397-08002B2CF9AE}" pid="3" name="KSOProductBuildVer">
    <vt:lpwstr>2052-12.1.0.15990</vt:lpwstr>
  </property>
</Properties>
</file>